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9" r:id="rId3"/>
    <p:sldId id="258" r:id="rId4"/>
    <p:sldId id="268" r:id="rId5"/>
    <p:sldId id="270" r:id="rId6"/>
    <p:sldId id="266" r:id="rId7"/>
    <p:sldId id="275" r:id="rId8"/>
    <p:sldId id="276" r:id="rId9"/>
    <p:sldId id="260" r:id="rId10"/>
    <p:sldId id="263" r:id="rId11"/>
    <p:sldId id="264" r:id="rId12"/>
    <p:sldId id="265" r:id="rId13"/>
    <p:sldId id="27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7A02A9-CC23-4080-8210-FB1B180C41AB}" v="1522" dt="2024-03-04T19:22:31.2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71" d="100"/>
          <a:sy n="71"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2774CE-92B7-483F-BC76-5CCC7656AB13}"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42A65660-A9CB-475A-A76D-16F8C4BCC04F}">
      <dgm:prSet/>
      <dgm:spPr/>
      <dgm:t>
        <a:bodyPr/>
        <a:lstStyle/>
        <a:p>
          <a:r>
            <a:rPr lang="en-US" dirty="0">
              <a:latin typeface="Aptos Display" panose="020B0004020202020204" pitchFamily="34" charset="0"/>
            </a:rPr>
            <a:t>Patient Days</a:t>
          </a:r>
        </a:p>
      </dgm:t>
    </dgm:pt>
    <dgm:pt modelId="{6C923E3D-4C83-4306-B81E-D09AE20FF32B}" type="parTrans" cxnId="{6DC81AA0-4FBF-4F66-AF75-1647E805F453}">
      <dgm:prSet/>
      <dgm:spPr/>
      <dgm:t>
        <a:bodyPr/>
        <a:lstStyle/>
        <a:p>
          <a:endParaRPr lang="en-US"/>
        </a:p>
      </dgm:t>
    </dgm:pt>
    <dgm:pt modelId="{31754052-0172-4E52-9418-AD0D55E41170}" type="sibTrans" cxnId="{6DC81AA0-4FBF-4F66-AF75-1647E805F453}">
      <dgm:prSet/>
      <dgm:spPr/>
      <dgm:t>
        <a:bodyPr/>
        <a:lstStyle/>
        <a:p>
          <a:endParaRPr lang="en-US"/>
        </a:p>
      </dgm:t>
    </dgm:pt>
    <dgm:pt modelId="{27699AEC-7D83-4D45-90CA-410633EE0CC0}">
      <dgm:prSet/>
      <dgm:spPr/>
      <dgm:t>
        <a:bodyPr/>
        <a:lstStyle/>
        <a:p>
          <a:r>
            <a:rPr lang="en-US" dirty="0">
              <a:latin typeface="Aptos Display" panose="020B0004020202020204" pitchFamily="34" charset="0"/>
            </a:rPr>
            <a:t>Net Patient Revenue</a:t>
          </a:r>
        </a:p>
      </dgm:t>
    </dgm:pt>
    <dgm:pt modelId="{9B3C4BEE-9047-422B-9ADB-0D2F238BB553}" type="parTrans" cxnId="{75B1A240-B7F5-4131-A945-4DAF9EEF8EF8}">
      <dgm:prSet/>
      <dgm:spPr/>
      <dgm:t>
        <a:bodyPr/>
        <a:lstStyle/>
        <a:p>
          <a:endParaRPr lang="en-US"/>
        </a:p>
      </dgm:t>
    </dgm:pt>
    <dgm:pt modelId="{0F4BE313-1BE6-4329-BE37-E1BC61D8F0EB}" type="sibTrans" cxnId="{75B1A240-B7F5-4131-A945-4DAF9EEF8EF8}">
      <dgm:prSet/>
      <dgm:spPr/>
      <dgm:t>
        <a:bodyPr/>
        <a:lstStyle/>
        <a:p>
          <a:endParaRPr lang="en-US"/>
        </a:p>
      </dgm:t>
    </dgm:pt>
    <dgm:pt modelId="{4E561E5A-7781-49F3-BDF1-349A8E986214}">
      <dgm:prSet/>
      <dgm:spPr/>
      <dgm:t>
        <a:bodyPr/>
        <a:lstStyle/>
        <a:p>
          <a:r>
            <a:rPr lang="en-US" dirty="0">
              <a:latin typeface="Aptos Display" panose="020B0004020202020204" pitchFamily="34" charset="0"/>
            </a:rPr>
            <a:t>Discharges</a:t>
          </a:r>
        </a:p>
      </dgm:t>
    </dgm:pt>
    <dgm:pt modelId="{55A15B38-7B39-490B-948A-BB16120D192E}" type="parTrans" cxnId="{D56EC7D6-2BEF-429A-AA17-011DC8DEDD77}">
      <dgm:prSet/>
      <dgm:spPr/>
      <dgm:t>
        <a:bodyPr/>
        <a:lstStyle/>
        <a:p>
          <a:endParaRPr lang="en-US"/>
        </a:p>
      </dgm:t>
    </dgm:pt>
    <dgm:pt modelId="{4294ECE7-0CA7-407E-B520-87E13506DF85}" type="sibTrans" cxnId="{D56EC7D6-2BEF-429A-AA17-011DC8DEDD77}">
      <dgm:prSet/>
      <dgm:spPr/>
      <dgm:t>
        <a:bodyPr/>
        <a:lstStyle/>
        <a:p>
          <a:endParaRPr lang="en-US"/>
        </a:p>
      </dgm:t>
    </dgm:pt>
    <dgm:pt modelId="{BC64DA6D-103E-42B2-80EA-9E8385BCB086}">
      <dgm:prSet/>
      <dgm:spPr/>
      <dgm:t>
        <a:bodyPr/>
        <a:lstStyle/>
        <a:p>
          <a:r>
            <a:rPr lang="en-US" dirty="0">
              <a:latin typeface="Aptos Display" panose="020B0004020202020204" pitchFamily="34" charset="0"/>
            </a:rPr>
            <a:t>Bad Debts and Charity Care</a:t>
          </a:r>
        </a:p>
      </dgm:t>
    </dgm:pt>
    <dgm:pt modelId="{BF10631A-4E17-4780-8C57-040A6958BFFD}" type="parTrans" cxnId="{A15E603B-34DE-47B2-A2CC-5B154439AC90}">
      <dgm:prSet/>
      <dgm:spPr/>
      <dgm:t>
        <a:bodyPr/>
        <a:lstStyle/>
        <a:p>
          <a:endParaRPr lang="en-US"/>
        </a:p>
      </dgm:t>
    </dgm:pt>
    <dgm:pt modelId="{1B01697A-D34B-4882-88D7-910D86F89729}" type="sibTrans" cxnId="{A15E603B-34DE-47B2-A2CC-5B154439AC90}">
      <dgm:prSet/>
      <dgm:spPr/>
      <dgm:t>
        <a:bodyPr/>
        <a:lstStyle/>
        <a:p>
          <a:endParaRPr lang="en-US"/>
        </a:p>
      </dgm:t>
    </dgm:pt>
    <dgm:pt modelId="{27E7C74C-F2F9-4B32-926A-916A10EF7070}">
      <dgm:prSet/>
      <dgm:spPr/>
      <dgm:t>
        <a:bodyPr/>
        <a:lstStyle/>
        <a:p>
          <a:r>
            <a:rPr lang="en-US" dirty="0">
              <a:latin typeface="Aptos Display" panose="020B0004020202020204" pitchFamily="34" charset="0"/>
            </a:rPr>
            <a:t>Financial Margins</a:t>
          </a:r>
        </a:p>
      </dgm:t>
    </dgm:pt>
    <dgm:pt modelId="{ABC11245-A550-48B4-9AF9-65B0B174D2C2}" type="parTrans" cxnId="{0F5C5C2C-C309-435B-9116-118CC55E7586}">
      <dgm:prSet/>
      <dgm:spPr/>
      <dgm:t>
        <a:bodyPr/>
        <a:lstStyle/>
        <a:p>
          <a:endParaRPr lang="en-US"/>
        </a:p>
      </dgm:t>
    </dgm:pt>
    <dgm:pt modelId="{8745A769-D03B-4688-AE23-1EA2678AD2AD}" type="sibTrans" cxnId="{0F5C5C2C-C309-435B-9116-118CC55E7586}">
      <dgm:prSet/>
      <dgm:spPr/>
      <dgm:t>
        <a:bodyPr/>
        <a:lstStyle/>
        <a:p>
          <a:endParaRPr lang="en-US"/>
        </a:p>
      </dgm:t>
    </dgm:pt>
    <dgm:pt modelId="{84C25BAB-130C-4E65-ADE4-AA7B53B80C13}" type="pres">
      <dgm:prSet presAssocID="{2A2774CE-92B7-483F-BC76-5CCC7656AB13}" presName="hierChild1" presStyleCnt="0">
        <dgm:presLayoutVars>
          <dgm:chPref val="1"/>
          <dgm:dir/>
          <dgm:animOne val="branch"/>
          <dgm:animLvl val="lvl"/>
          <dgm:resizeHandles/>
        </dgm:presLayoutVars>
      </dgm:prSet>
      <dgm:spPr/>
    </dgm:pt>
    <dgm:pt modelId="{A8A0ED6E-C9D3-4320-A65A-8E9973ED8324}" type="pres">
      <dgm:prSet presAssocID="{42A65660-A9CB-475A-A76D-16F8C4BCC04F}" presName="hierRoot1" presStyleCnt="0"/>
      <dgm:spPr/>
    </dgm:pt>
    <dgm:pt modelId="{823658E8-6629-4569-8C78-3DD39F12DDFB}" type="pres">
      <dgm:prSet presAssocID="{42A65660-A9CB-475A-A76D-16F8C4BCC04F}" presName="composite" presStyleCnt="0"/>
      <dgm:spPr/>
    </dgm:pt>
    <dgm:pt modelId="{D4CBE06F-3B7D-4E03-80B5-45578B7B6B69}" type="pres">
      <dgm:prSet presAssocID="{42A65660-A9CB-475A-A76D-16F8C4BCC04F}" presName="background" presStyleLbl="node0" presStyleIdx="0" presStyleCnt="5"/>
      <dgm:spPr>
        <a:solidFill>
          <a:srgbClr val="002060"/>
        </a:solidFill>
      </dgm:spPr>
    </dgm:pt>
    <dgm:pt modelId="{35B2F7A5-9866-49AB-9F3C-F13E4F15E981}" type="pres">
      <dgm:prSet presAssocID="{42A65660-A9CB-475A-A76D-16F8C4BCC04F}" presName="text" presStyleLbl="fgAcc0" presStyleIdx="0" presStyleCnt="5">
        <dgm:presLayoutVars>
          <dgm:chPref val="3"/>
        </dgm:presLayoutVars>
      </dgm:prSet>
      <dgm:spPr/>
    </dgm:pt>
    <dgm:pt modelId="{BB8D98C2-A807-4329-B169-8417C8666FDB}" type="pres">
      <dgm:prSet presAssocID="{42A65660-A9CB-475A-A76D-16F8C4BCC04F}" presName="hierChild2" presStyleCnt="0"/>
      <dgm:spPr/>
    </dgm:pt>
    <dgm:pt modelId="{F69C5207-20BD-4258-BF90-C58F2C29EC72}" type="pres">
      <dgm:prSet presAssocID="{27699AEC-7D83-4D45-90CA-410633EE0CC0}" presName="hierRoot1" presStyleCnt="0"/>
      <dgm:spPr/>
    </dgm:pt>
    <dgm:pt modelId="{75019E6D-223C-4543-8DF6-BAE6D9390ECA}" type="pres">
      <dgm:prSet presAssocID="{27699AEC-7D83-4D45-90CA-410633EE0CC0}" presName="composite" presStyleCnt="0"/>
      <dgm:spPr/>
    </dgm:pt>
    <dgm:pt modelId="{D961F645-491D-4D4E-9E29-2FDAB252ADCA}" type="pres">
      <dgm:prSet presAssocID="{27699AEC-7D83-4D45-90CA-410633EE0CC0}" presName="background" presStyleLbl="node0" presStyleIdx="1" presStyleCnt="5"/>
      <dgm:spPr>
        <a:solidFill>
          <a:srgbClr val="002060"/>
        </a:solidFill>
      </dgm:spPr>
    </dgm:pt>
    <dgm:pt modelId="{CCA4393C-9B17-4617-8825-6C7F0342B0D5}" type="pres">
      <dgm:prSet presAssocID="{27699AEC-7D83-4D45-90CA-410633EE0CC0}" presName="text" presStyleLbl="fgAcc0" presStyleIdx="1" presStyleCnt="5">
        <dgm:presLayoutVars>
          <dgm:chPref val="3"/>
        </dgm:presLayoutVars>
      </dgm:prSet>
      <dgm:spPr/>
    </dgm:pt>
    <dgm:pt modelId="{2766B752-6B29-41C3-BC2F-8986CF8BEE96}" type="pres">
      <dgm:prSet presAssocID="{27699AEC-7D83-4D45-90CA-410633EE0CC0}" presName="hierChild2" presStyleCnt="0"/>
      <dgm:spPr/>
    </dgm:pt>
    <dgm:pt modelId="{3F864AFF-4CD3-428C-ABFF-CE0C206AD19C}" type="pres">
      <dgm:prSet presAssocID="{4E561E5A-7781-49F3-BDF1-349A8E986214}" presName="hierRoot1" presStyleCnt="0"/>
      <dgm:spPr/>
    </dgm:pt>
    <dgm:pt modelId="{6F127DF9-8FF2-4448-AC2B-917686AB70F1}" type="pres">
      <dgm:prSet presAssocID="{4E561E5A-7781-49F3-BDF1-349A8E986214}" presName="composite" presStyleCnt="0"/>
      <dgm:spPr/>
    </dgm:pt>
    <dgm:pt modelId="{6BC5EF7F-044C-497C-95F4-694BFB3798F2}" type="pres">
      <dgm:prSet presAssocID="{4E561E5A-7781-49F3-BDF1-349A8E986214}" presName="background" presStyleLbl="node0" presStyleIdx="2" presStyleCnt="5"/>
      <dgm:spPr>
        <a:solidFill>
          <a:srgbClr val="002060"/>
        </a:solidFill>
      </dgm:spPr>
    </dgm:pt>
    <dgm:pt modelId="{1718CFB1-252D-4214-80BC-56893348AC41}" type="pres">
      <dgm:prSet presAssocID="{4E561E5A-7781-49F3-BDF1-349A8E986214}" presName="text" presStyleLbl="fgAcc0" presStyleIdx="2" presStyleCnt="5">
        <dgm:presLayoutVars>
          <dgm:chPref val="3"/>
        </dgm:presLayoutVars>
      </dgm:prSet>
      <dgm:spPr/>
    </dgm:pt>
    <dgm:pt modelId="{D282F5A6-6309-4F73-936C-681D02BB8B9E}" type="pres">
      <dgm:prSet presAssocID="{4E561E5A-7781-49F3-BDF1-349A8E986214}" presName="hierChild2" presStyleCnt="0"/>
      <dgm:spPr/>
    </dgm:pt>
    <dgm:pt modelId="{2B18682E-58B5-4262-9E32-1B55E2B63D07}" type="pres">
      <dgm:prSet presAssocID="{BC64DA6D-103E-42B2-80EA-9E8385BCB086}" presName="hierRoot1" presStyleCnt="0"/>
      <dgm:spPr/>
    </dgm:pt>
    <dgm:pt modelId="{90B7FE33-66A6-452E-9EFD-024687FC689D}" type="pres">
      <dgm:prSet presAssocID="{BC64DA6D-103E-42B2-80EA-9E8385BCB086}" presName="composite" presStyleCnt="0"/>
      <dgm:spPr/>
    </dgm:pt>
    <dgm:pt modelId="{D9B6B866-EA33-4AD1-B663-72CE6A0D85E6}" type="pres">
      <dgm:prSet presAssocID="{BC64DA6D-103E-42B2-80EA-9E8385BCB086}" presName="background" presStyleLbl="node0" presStyleIdx="3" presStyleCnt="5"/>
      <dgm:spPr>
        <a:solidFill>
          <a:srgbClr val="002060"/>
        </a:solidFill>
      </dgm:spPr>
    </dgm:pt>
    <dgm:pt modelId="{9BC5B8A1-DF18-4F2A-98E4-601A001DDFA3}" type="pres">
      <dgm:prSet presAssocID="{BC64DA6D-103E-42B2-80EA-9E8385BCB086}" presName="text" presStyleLbl="fgAcc0" presStyleIdx="3" presStyleCnt="5">
        <dgm:presLayoutVars>
          <dgm:chPref val="3"/>
        </dgm:presLayoutVars>
      </dgm:prSet>
      <dgm:spPr/>
    </dgm:pt>
    <dgm:pt modelId="{656946C6-9851-4A59-8772-21568DFAF63D}" type="pres">
      <dgm:prSet presAssocID="{BC64DA6D-103E-42B2-80EA-9E8385BCB086}" presName="hierChild2" presStyleCnt="0"/>
      <dgm:spPr/>
    </dgm:pt>
    <dgm:pt modelId="{04A22088-CB61-458D-BA05-E84B5FC8E700}" type="pres">
      <dgm:prSet presAssocID="{27E7C74C-F2F9-4B32-926A-916A10EF7070}" presName="hierRoot1" presStyleCnt="0"/>
      <dgm:spPr/>
    </dgm:pt>
    <dgm:pt modelId="{41685C74-6D8A-4F8E-9361-E536525AF2C2}" type="pres">
      <dgm:prSet presAssocID="{27E7C74C-F2F9-4B32-926A-916A10EF7070}" presName="composite" presStyleCnt="0"/>
      <dgm:spPr/>
    </dgm:pt>
    <dgm:pt modelId="{731128EC-1109-42B7-A11B-DA338EAE0491}" type="pres">
      <dgm:prSet presAssocID="{27E7C74C-F2F9-4B32-926A-916A10EF7070}" presName="background" presStyleLbl="node0" presStyleIdx="4" presStyleCnt="5"/>
      <dgm:spPr>
        <a:solidFill>
          <a:srgbClr val="002060"/>
        </a:solidFill>
      </dgm:spPr>
    </dgm:pt>
    <dgm:pt modelId="{7C992269-513F-4BDB-92EE-4E3BC2558578}" type="pres">
      <dgm:prSet presAssocID="{27E7C74C-F2F9-4B32-926A-916A10EF7070}" presName="text" presStyleLbl="fgAcc0" presStyleIdx="4" presStyleCnt="5">
        <dgm:presLayoutVars>
          <dgm:chPref val="3"/>
        </dgm:presLayoutVars>
      </dgm:prSet>
      <dgm:spPr/>
    </dgm:pt>
    <dgm:pt modelId="{97F8421A-5A42-4791-BF48-4F9EAEEC520F}" type="pres">
      <dgm:prSet presAssocID="{27E7C74C-F2F9-4B32-926A-916A10EF7070}" presName="hierChild2" presStyleCnt="0"/>
      <dgm:spPr/>
    </dgm:pt>
  </dgm:ptLst>
  <dgm:cxnLst>
    <dgm:cxn modelId="{0AFC741E-1AEC-4089-BDAB-A3E14D192D5B}" type="presOf" srcId="{42A65660-A9CB-475A-A76D-16F8C4BCC04F}" destId="{35B2F7A5-9866-49AB-9F3C-F13E4F15E981}" srcOrd="0" destOrd="0" presId="urn:microsoft.com/office/officeart/2005/8/layout/hierarchy1"/>
    <dgm:cxn modelId="{0F5C5C2C-C309-435B-9116-118CC55E7586}" srcId="{2A2774CE-92B7-483F-BC76-5CCC7656AB13}" destId="{27E7C74C-F2F9-4B32-926A-916A10EF7070}" srcOrd="4" destOrd="0" parTransId="{ABC11245-A550-48B4-9AF9-65B0B174D2C2}" sibTransId="{8745A769-D03B-4688-AE23-1EA2678AD2AD}"/>
    <dgm:cxn modelId="{77730F30-C438-43AE-91C8-5F979F05785C}" type="presOf" srcId="{27699AEC-7D83-4D45-90CA-410633EE0CC0}" destId="{CCA4393C-9B17-4617-8825-6C7F0342B0D5}" srcOrd="0" destOrd="0" presId="urn:microsoft.com/office/officeart/2005/8/layout/hierarchy1"/>
    <dgm:cxn modelId="{A15E603B-34DE-47B2-A2CC-5B154439AC90}" srcId="{2A2774CE-92B7-483F-BC76-5CCC7656AB13}" destId="{BC64DA6D-103E-42B2-80EA-9E8385BCB086}" srcOrd="3" destOrd="0" parTransId="{BF10631A-4E17-4780-8C57-040A6958BFFD}" sibTransId="{1B01697A-D34B-4882-88D7-910D86F89729}"/>
    <dgm:cxn modelId="{75B1A240-B7F5-4131-A945-4DAF9EEF8EF8}" srcId="{2A2774CE-92B7-483F-BC76-5CCC7656AB13}" destId="{27699AEC-7D83-4D45-90CA-410633EE0CC0}" srcOrd="1" destOrd="0" parTransId="{9B3C4BEE-9047-422B-9ADB-0D2F238BB553}" sibTransId="{0F4BE313-1BE6-4329-BE37-E1BC61D8F0EB}"/>
    <dgm:cxn modelId="{AC3AB863-D799-44DA-B921-A9E310EC7D87}" type="presOf" srcId="{2A2774CE-92B7-483F-BC76-5CCC7656AB13}" destId="{84C25BAB-130C-4E65-ADE4-AA7B53B80C13}" srcOrd="0" destOrd="0" presId="urn:microsoft.com/office/officeart/2005/8/layout/hierarchy1"/>
    <dgm:cxn modelId="{B3303051-66FA-41D4-B257-C0E3732018D4}" type="presOf" srcId="{4E561E5A-7781-49F3-BDF1-349A8E986214}" destId="{1718CFB1-252D-4214-80BC-56893348AC41}" srcOrd="0" destOrd="0" presId="urn:microsoft.com/office/officeart/2005/8/layout/hierarchy1"/>
    <dgm:cxn modelId="{91958A75-AA34-49CF-8E41-0CB5B4F90A87}" type="presOf" srcId="{BC64DA6D-103E-42B2-80EA-9E8385BCB086}" destId="{9BC5B8A1-DF18-4F2A-98E4-601A001DDFA3}" srcOrd="0" destOrd="0" presId="urn:microsoft.com/office/officeart/2005/8/layout/hierarchy1"/>
    <dgm:cxn modelId="{A91F5998-22AF-4B32-84BF-04FDBE7EA9E3}" type="presOf" srcId="{27E7C74C-F2F9-4B32-926A-916A10EF7070}" destId="{7C992269-513F-4BDB-92EE-4E3BC2558578}" srcOrd="0" destOrd="0" presId="urn:microsoft.com/office/officeart/2005/8/layout/hierarchy1"/>
    <dgm:cxn modelId="{6DC81AA0-4FBF-4F66-AF75-1647E805F453}" srcId="{2A2774CE-92B7-483F-BC76-5CCC7656AB13}" destId="{42A65660-A9CB-475A-A76D-16F8C4BCC04F}" srcOrd="0" destOrd="0" parTransId="{6C923E3D-4C83-4306-B81E-D09AE20FF32B}" sibTransId="{31754052-0172-4E52-9418-AD0D55E41170}"/>
    <dgm:cxn modelId="{D56EC7D6-2BEF-429A-AA17-011DC8DEDD77}" srcId="{2A2774CE-92B7-483F-BC76-5CCC7656AB13}" destId="{4E561E5A-7781-49F3-BDF1-349A8E986214}" srcOrd="2" destOrd="0" parTransId="{55A15B38-7B39-490B-948A-BB16120D192E}" sibTransId="{4294ECE7-0CA7-407E-B520-87E13506DF85}"/>
    <dgm:cxn modelId="{9302FCFF-0D05-487A-ACFB-29250028FD87}" type="presParOf" srcId="{84C25BAB-130C-4E65-ADE4-AA7B53B80C13}" destId="{A8A0ED6E-C9D3-4320-A65A-8E9973ED8324}" srcOrd="0" destOrd="0" presId="urn:microsoft.com/office/officeart/2005/8/layout/hierarchy1"/>
    <dgm:cxn modelId="{D5498C68-3C9D-4E89-B677-DC2AC9CF25C5}" type="presParOf" srcId="{A8A0ED6E-C9D3-4320-A65A-8E9973ED8324}" destId="{823658E8-6629-4569-8C78-3DD39F12DDFB}" srcOrd="0" destOrd="0" presId="urn:microsoft.com/office/officeart/2005/8/layout/hierarchy1"/>
    <dgm:cxn modelId="{0E579FFF-E24C-4C21-AF06-327D4BCBC880}" type="presParOf" srcId="{823658E8-6629-4569-8C78-3DD39F12DDFB}" destId="{D4CBE06F-3B7D-4E03-80B5-45578B7B6B69}" srcOrd="0" destOrd="0" presId="urn:microsoft.com/office/officeart/2005/8/layout/hierarchy1"/>
    <dgm:cxn modelId="{EFFABA35-D3E1-4156-BA6F-AF1FBA80DC0D}" type="presParOf" srcId="{823658E8-6629-4569-8C78-3DD39F12DDFB}" destId="{35B2F7A5-9866-49AB-9F3C-F13E4F15E981}" srcOrd="1" destOrd="0" presId="urn:microsoft.com/office/officeart/2005/8/layout/hierarchy1"/>
    <dgm:cxn modelId="{EDCDD60B-7085-4764-B4C0-0FCAF9FE009D}" type="presParOf" srcId="{A8A0ED6E-C9D3-4320-A65A-8E9973ED8324}" destId="{BB8D98C2-A807-4329-B169-8417C8666FDB}" srcOrd="1" destOrd="0" presId="urn:microsoft.com/office/officeart/2005/8/layout/hierarchy1"/>
    <dgm:cxn modelId="{110C1FDB-B8ED-4EA4-9863-9BDBACE59B26}" type="presParOf" srcId="{84C25BAB-130C-4E65-ADE4-AA7B53B80C13}" destId="{F69C5207-20BD-4258-BF90-C58F2C29EC72}" srcOrd="1" destOrd="0" presId="urn:microsoft.com/office/officeart/2005/8/layout/hierarchy1"/>
    <dgm:cxn modelId="{2BAFB86A-E6D9-4D41-B0FF-1C1C01031B65}" type="presParOf" srcId="{F69C5207-20BD-4258-BF90-C58F2C29EC72}" destId="{75019E6D-223C-4543-8DF6-BAE6D9390ECA}" srcOrd="0" destOrd="0" presId="urn:microsoft.com/office/officeart/2005/8/layout/hierarchy1"/>
    <dgm:cxn modelId="{C2E27428-B9FF-484B-9617-61788A4B3BB8}" type="presParOf" srcId="{75019E6D-223C-4543-8DF6-BAE6D9390ECA}" destId="{D961F645-491D-4D4E-9E29-2FDAB252ADCA}" srcOrd="0" destOrd="0" presId="urn:microsoft.com/office/officeart/2005/8/layout/hierarchy1"/>
    <dgm:cxn modelId="{A571D5BF-7FC0-49B6-9E5C-7AA08A3D260B}" type="presParOf" srcId="{75019E6D-223C-4543-8DF6-BAE6D9390ECA}" destId="{CCA4393C-9B17-4617-8825-6C7F0342B0D5}" srcOrd="1" destOrd="0" presId="urn:microsoft.com/office/officeart/2005/8/layout/hierarchy1"/>
    <dgm:cxn modelId="{9B0DC6B8-F50F-4193-9BAD-3F80686584CD}" type="presParOf" srcId="{F69C5207-20BD-4258-BF90-C58F2C29EC72}" destId="{2766B752-6B29-41C3-BC2F-8986CF8BEE96}" srcOrd="1" destOrd="0" presId="urn:microsoft.com/office/officeart/2005/8/layout/hierarchy1"/>
    <dgm:cxn modelId="{3A50C2EB-B539-4388-A461-71ED5362A757}" type="presParOf" srcId="{84C25BAB-130C-4E65-ADE4-AA7B53B80C13}" destId="{3F864AFF-4CD3-428C-ABFF-CE0C206AD19C}" srcOrd="2" destOrd="0" presId="urn:microsoft.com/office/officeart/2005/8/layout/hierarchy1"/>
    <dgm:cxn modelId="{D3F1EC44-A501-4BB0-988E-F23CEDE52F3C}" type="presParOf" srcId="{3F864AFF-4CD3-428C-ABFF-CE0C206AD19C}" destId="{6F127DF9-8FF2-4448-AC2B-917686AB70F1}" srcOrd="0" destOrd="0" presId="urn:microsoft.com/office/officeart/2005/8/layout/hierarchy1"/>
    <dgm:cxn modelId="{B8A4C1F1-8AA4-4A30-B4B6-BB181BEE8EB8}" type="presParOf" srcId="{6F127DF9-8FF2-4448-AC2B-917686AB70F1}" destId="{6BC5EF7F-044C-497C-95F4-694BFB3798F2}" srcOrd="0" destOrd="0" presId="urn:microsoft.com/office/officeart/2005/8/layout/hierarchy1"/>
    <dgm:cxn modelId="{73FD055B-5CE8-422F-A808-1EBD8E2F10B4}" type="presParOf" srcId="{6F127DF9-8FF2-4448-AC2B-917686AB70F1}" destId="{1718CFB1-252D-4214-80BC-56893348AC41}" srcOrd="1" destOrd="0" presId="urn:microsoft.com/office/officeart/2005/8/layout/hierarchy1"/>
    <dgm:cxn modelId="{D53CEB68-6A3E-4E03-8BEF-6A06FC235000}" type="presParOf" srcId="{3F864AFF-4CD3-428C-ABFF-CE0C206AD19C}" destId="{D282F5A6-6309-4F73-936C-681D02BB8B9E}" srcOrd="1" destOrd="0" presId="urn:microsoft.com/office/officeart/2005/8/layout/hierarchy1"/>
    <dgm:cxn modelId="{8F1E527E-B9DD-45BE-A589-CEC6E096F9B0}" type="presParOf" srcId="{84C25BAB-130C-4E65-ADE4-AA7B53B80C13}" destId="{2B18682E-58B5-4262-9E32-1B55E2B63D07}" srcOrd="3" destOrd="0" presId="urn:microsoft.com/office/officeart/2005/8/layout/hierarchy1"/>
    <dgm:cxn modelId="{72D649DA-6484-40B4-BAA1-B67A7BA85D14}" type="presParOf" srcId="{2B18682E-58B5-4262-9E32-1B55E2B63D07}" destId="{90B7FE33-66A6-452E-9EFD-024687FC689D}" srcOrd="0" destOrd="0" presId="urn:microsoft.com/office/officeart/2005/8/layout/hierarchy1"/>
    <dgm:cxn modelId="{E11F6201-4417-42D8-A45A-8C06EA88A632}" type="presParOf" srcId="{90B7FE33-66A6-452E-9EFD-024687FC689D}" destId="{D9B6B866-EA33-4AD1-B663-72CE6A0D85E6}" srcOrd="0" destOrd="0" presId="urn:microsoft.com/office/officeart/2005/8/layout/hierarchy1"/>
    <dgm:cxn modelId="{6B7E2B1E-B0BE-4404-A16B-3478B29218BC}" type="presParOf" srcId="{90B7FE33-66A6-452E-9EFD-024687FC689D}" destId="{9BC5B8A1-DF18-4F2A-98E4-601A001DDFA3}" srcOrd="1" destOrd="0" presId="urn:microsoft.com/office/officeart/2005/8/layout/hierarchy1"/>
    <dgm:cxn modelId="{1E3E5FDA-6204-4978-AED6-41CACA6950E1}" type="presParOf" srcId="{2B18682E-58B5-4262-9E32-1B55E2B63D07}" destId="{656946C6-9851-4A59-8772-21568DFAF63D}" srcOrd="1" destOrd="0" presId="urn:microsoft.com/office/officeart/2005/8/layout/hierarchy1"/>
    <dgm:cxn modelId="{11BE2350-61AC-4F6E-A1D1-F4DCC9D6CF44}" type="presParOf" srcId="{84C25BAB-130C-4E65-ADE4-AA7B53B80C13}" destId="{04A22088-CB61-458D-BA05-E84B5FC8E700}" srcOrd="4" destOrd="0" presId="urn:microsoft.com/office/officeart/2005/8/layout/hierarchy1"/>
    <dgm:cxn modelId="{07EE7F07-5467-45CB-9653-9AE01C4C11B7}" type="presParOf" srcId="{04A22088-CB61-458D-BA05-E84B5FC8E700}" destId="{41685C74-6D8A-4F8E-9361-E536525AF2C2}" srcOrd="0" destOrd="0" presId="urn:microsoft.com/office/officeart/2005/8/layout/hierarchy1"/>
    <dgm:cxn modelId="{8DB43892-51CA-4A6E-B581-5FC3D0E1B7B5}" type="presParOf" srcId="{41685C74-6D8A-4F8E-9361-E536525AF2C2}" destId="{731128EC-1109-42B7-A11B-DA338EAE0491}" srcOrd="0" destOrd="0" presId="urn:microsoft.com/office/officeart/2005/8/layout/hierarchy1"/>
    <dgm:cxn modelId="{2A300401-3501-45FB-80BC-BC0988730C9E}" type="presParOf" srcId="{41685C74-6D8A-4F8E-9361-E536525AF2C2}" destId="{7C992269-513F-4BDB-92EE-4E3BC2558578}" srcOrd="1" destOrd="0" presId="urn:microsoft.com/office/officeart/2005/8/layout/hierarchy1"/>
    <dgm:cxn modelId="{421D183C-1987-4928-BBB8-0EB264CD0D4E}" type="presParOf" srcId="{04A22088-CB61-458D-BA05-E84B5FC8E700}" destId="{97F8421A-5A42-4791-BF48-4F9EAEEC520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79839A-A55B-4ADB-84A0-6855415B247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5C97C75-01B9-491C-BE53-7CF478BDD13D}">
      <dgm:prSet/>
      <dgm:spPr/>
      <dgm:t>
        <a:bodyPr/>
        <a:lstStyle/>
        <a:p>
          <a:pPr>
            <a:lnSpc>
              <a:spcPct val="100000"/>
            </a:lnSpc>
          </a:pPr>
          <a:r>
            <a:rPr lang="en-US" cap="none" dirty="0">
              <a:solidFill>
                <a:schemeClr val="accent1">
                  <a:lumMod val="50000"/>
                </a:schemeClr>
              </a:solidFill>
              <a:latin typeface="Comic Sans MS"/>
              <a:cs typeface="Calibri Light"/>
            </a:rPr>
            <a:t>Healthcare dashboards serve as invaluable tools in this regard, providing real-time visibility into critical metrics. </a:t>
          </a:r>
        </a:p>
      </dgm:t>
    </dgm:pt>
    <dgm:pt modelId="{BA529809-6258-40BC-8849-5617FF4BF733}" type="parTrans" cxnId="{7766C47E-6819-4EB7-94A6-D7099DA8BC4D}">
      <dgm:prSet/>
      <dgm:spPr/>
      <dgm:t>
        <a:bodyPr/>
        <a:lstStyle/>
        <a:p>
          <a:endParaRPr lang="en-US"/>
        </a:p>
      </dgm:t>
    </dgm:pt>
    <dgm:pt modelId="{A6E95486-4573-4004-A114-A571F9923BEB}" type="sibTrans" cxnId="{7766C47E-6819-4EB7-94A6-D7099DA8BC4D}">
      <dgm:prSet/>
      <dgm:spPr/>
      <dgm:t>
        <a:bodyPr/>
        <a:lstStyle/>
        <a:p>
          <a:endParaRPr lang="en-US"/>
        </a:p>
      </dgm:t>
    </dgm:pt>
    <dgm:pt modelId="{4E3F2C03-DE89-416D-BD32-851FEA9536C4}">
      <dgm:prSet/>
      <dgm:spPr/>
      <dgm:t>
        <a:bodyPr/>
        <a:lstStyle/>
        <a:p>
          <a:pPr>
            <a:lnSpc>
              <a:spcPct val="100000"/>
            </a:lnSpc>
          </a:pPr>
          <a:r>
            <a:rPr lang="en-US" cap="none" dirty="0">
              <a:solidFill>
                <a:schemeClr val="accent1">
                  <a:lumMod val="50000"/>
                </a:schemeClr>
              </a:solidFill>
              <a:latin typeface="Comic Sans MS"/>
            </a:rPr>
            <a:t>Patient days and discharges offer insights into hospital utilization and bed management efficiency, while metrics such as bad debts and charity care reflect the organization's commitment to community health and financial responsibility.</a:t>
          </a:r>
          <a:r>
            <a:rPr lang="en-US" cap="none" dirty="0">
              <a:solidFill>
                <a:schemeClr val="accent1">
                  <a:lumMod val="50000"/>
                </a:schemeClr>
              </a:solidFill>
              <a:latin typeface="Calibri Light" panose="020F0302020204030204"/>
            </a:rPr>
            <a:t> </a:t>
          </a:r>
          <a:endParaRPr lang="en-US" cap="none" dirty="0">
            <a:solidFill>
              <a:schemeClr val="accent1">
                <a:lumMod val="50000"/>
              </a:schemeClr>
            </a:solidFill>
          </a:endParaRPr>
        </a:p>
      </dgm:t>
    </dgm:pt>
    <dgm:pt modelId="{C0131692-829A-4979-9181-19F8FBD71C7C}" type="parTrans" cxnId="{65BFB25E-6263-4F44-A30D-6F987228B677}">
      <dgm:prSet/>
      <dgm:spPr/>
      <dgm:t>
        <a:bodyPr/>
        <a:lstStyle/>
        <a:p>
          <a:endParaRPr lang="en-US"/>
        </a:p>
      </dgm:t>
    </dgm:pt>
    <dgm:pt modelId="{7844199D-DE92-43FE-A524-F29D58A112D8}" type="sibTrans" cxnId="{65BFB25E-6263-4F44-A30D-6F987228B677}">
      <dgm:prSet/>
      <dgm:spPr/>
      <dgm:t>
        <a:bodyPr/>
        <a:lstStyle/>
        <a:p>
          <a:endParaRPr lang="en-US"/>
        </a:p>
      </dgm:t>
    </dgm:pt>
    <dgm:pt modelId="{BC3E17B1-8BD1-4AA9-B4F3-CAA1B4D64176}">
      <dgm:prSet/>
      <dgm:spPr/>
      <dgm:t>
        <a:bodyPr/>
        <a:lstStyle/>
        <a:p>
          <a:pPr>
            <a:lnSpc>
              <a:spcPct val="100000"/>
            </a:lnSpc>
          </a:pPr>
          <a:r>
            <a:rPr lang="en-US" cap="none" dirty="0">
              <a:solidFill>
                <a:schemeClr val="accent1">
                  <a:lumMod val="50000"/>
                </a:schemeClr>
              </a:solidFill>
              <a:latin typeface="Comic Sans MS"/>
            </a:rPr>
            <a:t>Net patient revenue serves as a fundamental measure of the organization's financial health, encompassing revenue streams and reimbursement trends.</a:t>
          </a:r>
          <a:r>
            <a:rPr lang="en-US" cap="none" dirty="0">
              <a:solidFill>
                <a:schemeClr val="accent1">
                  <a:lumMod val="50000"/>
                </a:schemeClr>
              </a:solidFill>
              <a:latin typeface="Calibri Light" panose="020F0302020204030204"/>
            </a:rPr>
            <a:t> </a:t>
          </a:r>
          <a:endParaRPr lang="en-US" cap="none" dirty="0">
            <a:solidFill>
              <a:schemeClr val="accent1">
                <a:lumMod val="50000"/>
              </a:schemeClr>
            </a:solidFill>
          </a:endParaRPr>
        </a:p>
      </dgm:t>
    </dgm:pt>
    <dgm:pt modelId="{39EADB2F-1A47-40B0-B05D-F616C1036613}" type="parTrans" cxnId="{90308368-9EF6-4AA9-BF82-82BEE536A96A}">
      <dgm:prSet/>
      <dgm:spPr/>
      <dgm:t>
        <a:bodyPr/>
        <a:lstStyle/>
        <a:p>
          <a:endParaRPr lang="en-US"/>
        </a:p>
      </dgm:t>
    </dgm:pt>
    <dgm:pt modelId="{52CE7152-D5DC-43B7-95D0-DBE15D5E9D1F}" type="sibTrans" cxnId="{90308368-9EF6-4AA9-BF82-82BEE536A96A}">
      <dgm:prSet/>
      <dgm:spPr/>
      <dgm:t>
        <a:bodyPr/>
        <a:lstStyle/>
        <a:p>
          <a:endParaRPr lang="en-US"/>
        </a:p>
      </dgm:t>
    </dgm:pt>
    <dgm:pt modelId="{088348C4-AE33-4755-8FF8-B373838E4429}">
      <dgm:prSet/>
      <dgm:spPr/>
      <dgm:t>
        <a:bodyPr/>
        <a:lstStyle/>
        <a:p>
          <a:pPr>
            <a:lnSpc>
              <a:spcPct val="100000"/>
            </a:lnSpc>
          </a:pPr>
          <a:r>
            <a:rPr lang="en-US" cap="none" dirty="0">
              <a:solidFill>
                <a:schemeClr val="accent1">
                  <a:lumMod val="50000"/>
                </a:schemeClr>
              </a:solidFill>
              <a:latin typeface="Comic Sans MS"/>
              <a:cs typeface="Calibri Light"/>
            </a:rPr>
            <a:t>Financial margins offer a clear indication of profitability and operational efficiency. Healthcare dashboards empower administrators, clinicians, and financial analysts to make data-driven decisions.</a:t>
          </a:r>
        </a:p>
      </dgm:t>
    </dgm:pt>
    <dgm:pt modelId="{08062E47-8A1B-483E-A4BD-6FD51472DD74}" type="parTrans" cxnId="{768CA96C-84F8-4613-A9B9-BEB98EB6D4D5}">
      <dgm:prSet/>
      <dgm:spPr/>
      <dgm:t>
        <a:bodyPr/>
        <a:lstStyle/>
        <a:p>
          <a:endParaRPr lang="en-US"/>
        </a:p>
      </dgm:t>
    </dgm:pt>
    <dgm:pt modelId="{2FAE463D-BF9E-408E-B521-A56387DADC44}" type="sibTrans" cxnId="{768CA96C-84F8-4613-A9B9-BEB98EB6D4D5}">
      <dgm:prSet/>
      <dgm:spPr/>
      <dgm:t>
        <a:bodyPr/>
        <a:lstStyle/>
        <a:p>
          <a:endParaRPr lang="en-US"/>
        </a:p>
      </dgm:t>
    </dgm:pt>
    <dgm:pt modelId="{9119A8C0-D716-4342-86A4-0454C7E3A4BB}">
      <dgm:prSet phldr="0"/>
      <dgm:spPr/>
      <dgm:t>
        <a:bodyPr/>
        <a:lstStyle/>
        <a:p>
          <a:pPr>
            <a:lnSpc>
              <a:spcPct val="100000"/>
            </a:lnSpc>
          </a:pPr>
          <a:r>
            <a:rPr lang="en-US" cap="none" dirty="0">
              <a:solidFill>
                <a:schemeClr val="accent1">
                  <a:lumMod val="50000"/>
                </a:schemeClr>
              </a:solidFill>
              <a:latin typeface="Comic Sans MS"/>
              <a:cs typeface="Calibri Light"/>
            </a:rPr>
            <a:t>Optimizing</a:t>
          </a:r>
          <a:r>
            <a:rPr lang="en-US" cap="none" dirty="0">
              <a:solidFill>
                <a:schemeClr val="accent1">
                  <a:lumMod val="50000"/>
                </a:schemeClr>
              </a:solidFill>
              <a:latin typeface="Comic Sans MS"/>
            </a:rPr>
            <a:t> resource allocation, identifying revenue cycle inefficiencies, or ensuring compliance with financial targets, these dashboards facilitate proactive management and drive performance improvement initiatives, ultimately enhancing both patient outcomes and organizational sustainability.</a:t>
          </a:r>
        </a:p>
      </dgm:t>
    </dgm:pt>
    <dgm:pt modelId="{F6E11389-0D51-4CDE-85E8-5367B1235AE4}" type="parTrans" cxnId="{36C7E113-8BE8-4986-B9AC-2580B45BA685}">
      <dgm:prSet/>
      <dgm:spPr/>
      <dgm:t>
        <a:bodyPr/>
        <a:lstStyle/>
        <a:p>
          <a:endParaRPr lang="en-US"/>
        </a:p>
      </dgm:t>
    </dgm:pt>
    <dgm:pt modelId="{86D2101E-4B9D-4D77-8ABE-0DD55265C47F}" type="sibTrans" cxnId="{36C7E113-8BE8-4986-B9AC-2580B45BA685}">
      <dgm:prSet/>
      <dgm:spPr/>
      <dgm:t>
        <a:bodyPr/>
        <a:lstStyle/>
        <a:p>
          <a:endParaRPr lang="en-US"/>
        </a:p>
      </dgm:t>
    </dgm:pt>
    <dgm:pt modelId="{983F87A9-0579-436E-9240-39DD6535DD91}" type="pres">
      <dgm:prSet presAssocID="{7C79839A-A55B-4ADB-84A0-6855415B2474}" presName="root" presStyleCnt="0">
        <dgm:presLayoutVars>
          <dgm:dir/>
          <dgm:resizeHandles val="exact"/>
        </dgm:presLayoutVars>
      </dgm:prSet>
      <dgm:spPr/>
    </dgm:pt>
    <dgm:pt modelId="{E8BDEA82-23A7-4AC2-B962-BEDC8A7C6177}" type="pres">
      <dgm:prSet presAssocID="{A5C97C75-01B9-491C-BE53-7CF478BDD13D}" presName="compNode" presStyleCnt="0"/>
      <dgm:spPr/>
    </dgm:pt>
    <dgm:pt modelId="{A82EBEB3-7D7B-4404-A4C7-784816311558}" type="pres">
      <dgm:prSet presAssocID="{A5C97C75-01B9-491C-BE53-7CF478BDD13D}" presName="bgRect" presStyleLbl="bgShp" presStyleIdx="0" presStyleCnt="5"/>
      <dgm:spPr>
        <a:solidFill>
          <a:schemeClr val="bg2">
            <a:lumMod val="90000"/>
          </a:schemeClr>
        </a:solidFill>
      </dgm:spPr>
    </dgm:pt>
    <dgm:pt modelId="{2CABE8F0-F45B-41A7-975D-DBED15D74933}" type="pres">
      <dgm:prSet presAssocID="{A5C97C75-01B9-491C-BE53-7CF478BDD13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73E4B94E-E541-47FE-98F8-AFD326B3A243}" type="pres">
      <dgm:prSet presAssocID="{A5C97C75-01B9-491C-BE53-7CF478BDD13D}" presName="spaceRect" presStyleCnt="0"/>
      <dgm:spPr/>
    </dgm:pt>
    <dgm:pt modelId="{E4AE035D-F63E-430A-85D9-50FFB9273086}" type="pres">
      <dgm:prSet presAssocID="{A5C97C75-01B9-491C-BE53-7CF478BDD13D}" presName="parTx" presStyleLbl="revTx" presStyleIdx="0" presStyleCnt="5">
        <dgm:presLayoutVars>
          <dgm:chMax val="0"/>
          <dgm:chPref val="0"/>
        </dgm:presLayoutVars>
      </dgm:prSet>
      <dgm:spPr/>
    </dgm:pt>
    <dgm:pt modelId="{187B6E77-3A59-4B9F-8857-8B69B3759D14}" type="pres">
      <dgm:prSet presAssocID="{A6E95486-4573-4004-A114-A571F9923BEB}" presName="sibTrans" presStyleCnt="0"/>
      <dgm:spPr/>
    </dgm:pt>
    <dgm:pt modelId="{15463376-1781-41F8-BA96-EF4342E58ED5}" type="pres">
      <dgm:prSet presAssocID="{4E3F2C03-DE89-416D-BD32-851FEA9536C4}" presName="compNode" presStyleCnt="0"/>
      <dgm:spPr/>
    </dgm:pt>
    <dgm:pt modelId="{8BA7E221-F02F-4B71-B071-D5D2005F7698}" type="pres">
      <dgm:prSet presAssocID="{4E3F2C03-DE89-416D-BD32-851FEA9536C4}" presName="bgRect" presStyleLbl="bgShp" presStyleIdx="1" presStyleCnt="5"/>
      <dgm:spPr>
        <a:solidFill>
          <a:schemeClr val="tx2">
            <a:lumMod val="20000"/>
            <a:lumOff val="80000"/>
          </a:schemeClr>
        </a:solidFill>
      </dgm:spPr>
    </dgm:pt>
    <dgm:pt modelId="{8DF403AD-2B22-44EF-A114-B91D729890BC}" type="pres">
      <dgm:prSet presAssocID="{4E3F2C03-DE89-416D-BD32-851FEA9536C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tor"/>
        </a:ext>
      </dgm:extLst>
    </dgm:pt>
    <dgm:pt modelId="{019DFF06-8E2D-4542-932B-EE6B9332979E}" type="pres">
      <dgm:prSet presAssocID="{4E3F2C03-DE89-416D-BD32-851FEA9536C4}" presName="spaceRect" presStyleCnt="0"/>
      <dgm:spPr/>
    </dgm:pt>
    <dgm:pt modelId="{A4792E75-FB7A-4A55-BF75-876C58E12F5D}" type="pres">
      <dgm:prSet presAssocID="{4E3F2C03-DE89-416D-BD32-851FEA9536C4}" presName="parTx" presStyleLbl="revTx" presStyleIdx="1" presStyleCnt="5">
        <dgm:presLayoutVars>
          <dgm:chMax val="0"/>
          <dgm:chPref val="0"/>
        </dgm:presLayoutVars>
      </dgm:prSet>
      <dgm:spPr/>
    </dgm:pt>
    <dgm:pt modelId="{7F376035-AD56-49F5-A52B-2D17C1FCE195}" type="pres">
      <dgm:prSet presAssocID="{7844199D-DE92-43FE-A524-F29D58A112D8}" presName="sibTrans" presStyleCnt="0"/>
      <dgm:spPr/>
    </dgm:pt>
    <dgm:pt modelId="{4FE403F8-0AFF-4574-A8FA-4674DA903BA3}" type="pres">
      <dgm:prSet presAssocID="{BC3E17B1-8BD1-4AA9-B4F3-CAA1B4D64176}" presName="compNode" presStyleCnt="0"/>
      <dgm:spPr/>
    </dgm:pt>
    <dgm:pt modelId="{D01E5D00-C45A-4099-A6D5-569281807813}" type="pres">
      <dgm:prSet presAssocID="{BC3E17B1-8BD1-4AA9-B4F3-CAA1B4D64176}" presName="bgRect" presStyleLbl="bgShp" presStyleIdx="2" presStyleCnt="5"/>
      <dgm:spPr>
        <a:solidFill>
          <a:schemeClr val="accent1">
            <a:lumMod val="20000"/>
            <a:lumOff val="80000"/>
          </a:schemeClr>
        </a:solidFill>
      </dgm:spPr>
    </dgm:pt>
    <dgm:pt modelId="{541728B1-7604-4A96-8E6D-98BCFE39A62A}" type="pres">
      <dgm:prSet presAssocID="{BC3E17B1-8BD1-4AA9-B4F3-CAA1B4D6417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ey"/>
        </a:ext>
      </dgm:extLst>
    </dgm:pt>
    <dgm:pt modelId="{749DB98A-4E3B-4EBC-8D38-3C21586840C2}" type="pres">
      <dgm:prSet presAssocID="{BC3E17B1-8BD1-4AA9-B4F3-CAA1B4D64176}" presName="spaceRect" presStyleCnt="0"/>
      <dgm:spPr/>
    </dgm:pt>
    <dgm:pt modelId="{E683C620-B952-4D5C-89E8-E912EB977536}" type="pres">
      <dgm:prSet presAssocID="{BC3E17B1-8BD1-4AA9-B4F3-CAA1B4D64176}" presName="parTx" presStyleLbl="revTx" presStyleIdx="2" presStyleCnt="5">
        <dgm:presLayoutVars>
          <dgm:chMax val="0"/>
          <dgm:chPref val="0"/>
        </dgm:presLayoutVars>
      </dgm:prSet>
      <dgm:spPr/>
    </dgm:pt>
    <dgm:pt modelId="{44A1EBF8-FBA9-4644-89A7-D0ABE9C6F56B}" type="pres">
      <dgm:prSet presAssocID="{52CE7152-D5DC-43B7-95D0-DBE15D5E9D1F}" presName="sibTrans" presStyleCnt="0"/>
      <dgm:spPr/>
    </dgm:pt>
    <dgm:pt modelId="{902CF25C-221A-4ACF-9D1E-EFED1ABAC1D9}" type="pres">
      <dgm:prSet presAssocID="{088348C4-AE33-4755-8FF8-B373838E4429}" presName="compNode" presStyleCnt="0"/>
      <dgm:spPr/>
    </dgm:pt>
    <dgm:pt modelId="{5D214825-7DEC-4883-85D2-680DFE6B2135}" type="pres">
      <dgm:prSet presAssocID="{088348C4-AE33-4755-8FF8-B373838E4429}" presName="bgRect" presStyleLbl="bgShp" presStyleIdx="3" presStyleCnt="5"/>
      <dgm:spPr>
        <a:solidFill>
          <a:schemeClr val="tx2">
            <a:lumMod val="20000"/>
            <a:lumOff val="80000"/>
          </a:schemeClr>
        </a:solidFill>
      </dgm:spPr>
    </dgm:pt>
    <dgm:pt modelId="{E2F4D4B9-434E-4C23-8A5D-C9EC82A67E0F}" type="pres">
      <dgm:prSet presAssocID="{088348C4-AE33-4755-8FF8-B373838E442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ollar"/>
        </a:ext>
      </dgm:extLst>
    </dgm:pt>
    <dgm:pt modelId="{F029B23B-FEF3-4075-BA15-16067F924235}" type="pres">
      <dgm:prSet presAssocID="{088348C4-AE33-4755-8FF8-B373838E4429}" presName="spaceRect" presStyleCnt="0"/>
      <dgm:spPr/>
    </dgm:pt>
    <dgm:pt modelId="{2F9F84A1-1E92-4F6C-A77F-064AC42C80FF}" type="pres">
      <dgm:prSet presAssocID="{088348C4-AE33-4755-8FF8-B373838E4429}" presName="parTx" presStyleLbl="revTx" presStyleIdx="3" presStyleCnt="5">
        <dgm:presLayoutVars>
          <dgm:chMax val="0"/>
          <dgm:chPref val="0"/>
        </dgm:presLayoutVars>
      </dgm:prSet>
      <dgm:spPr/>
    </dgm:pt>
    <dgm:pt modelId="{BB2C09C8-A9D3-44E2-9C0D-7B87FB1DF281}" type="pres">
      <dgm:prSet presAssocID="{2FAE463D-BF9E-408E-B521-A56387DADC44}" presName="sibTrans" presStyleCnt="0"/>
      <dgm:spPr/>
    </dgm:pt>
    <dgm:pt modelId="{5314F9AC-63DB-4306-ABAE-09D09D86DB40}" type="pres">
      <dgm:prSet presAssocID="{9119A8C0-D716-4342-86A4-0454C7E3A4BB}" presName="compNode" presStyleCnt="0"/>
      <dgm:spPr/>
    </dgm:pt>
    <dgm:pt modelId="{6EFB6BF8-D8BA-4FB6-B7B8-FF59644E7D55}" type="pres">
      <dgm:prSet presAssocID="{9119A8C0-D716-4342-86A4-0454C7E3A4BB}" presName="bgRect" presStyleLbl="bgShp" presStyleIdx="4" presStyleCnt="5"/>
      <dgm:spPr>
        <a:solidFill>
          <a:schemeClr val="bg2">
            <a:lumMod val="90000"/>
          </a:schemeClr>
        </a:solidFill>
      </dgm:spPr>
    </dgm:pt>
    <dgm:pt modelId="{BEAE671B-FA54-4A91-85B1-56CDD307C265}" type="pres">
      <dgm:prSet presAssocID="{9119A8C0-D716-4342-86A4-0454C7E3A4B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Gauge"/>
        </a:ext>
      </dgm:extLst>
    </dgm:pt>
    <dgm:pt modelId="{AD788B34-6BE9-4CA3-AF11-B23C640A7D93}" type="pres">
      <dgm:prSet presAssocID="{9119A8C0-D716-4342-86A4-0454C7E3A4BB}" presName="spaceRect" presStyleCnt="0"/>
      <dgm:spPr/>
    </dgm:pt>
    <dgm:pt modelId="{31F77691-7C01-400D-8778-210CC9F5482D}" type="pres">
      <dgm:prSet presAssocID="{9119A8C0-D716-4342-86A4-0454C7E3A4BB}" presName="parTx" presStyleLbl="revTx" presStyleIdx="4" presStyleCnt="5">
        <dgm:presLayoutVars>
          <dgm:chMax val="0"/>
          <dgm:chPref val="0"/>
        </dgm:presLayoutVars>
      </dgm:prSet>
      <dgm:spPr/>
    </dgm:pt>
  </dgm:ptLst>
  <dgm:cxnLst>
    <dgm:cxn modelId="{36C7E113-8BE8-4986-B9AC-2580B45BA685}" srcId="{7C79839A-A55B-4ADB-84A0-6855415B2474}" destId="{9119A8C0-D716-4342-86A4-0454C7E3A4BB}" srcOrd="4" destOrd="0" parTransId="{F6E11389-0D51-4CDE-85E8-5367B1235AE4}" sibTransId="{86D2101E-4B9D-4D77-8ABE-0DD55265C47F}"/>
    <dgm:cxn modelId="{1B6B2114-1F63-43B9-A5B4-47869507F3C2}" type="presOf" srcId="{088348C4-AE33-4755-8FF8-B373838E4429}" destId="{2F9F84A1-1E92-4F6C-A77F-064AC42C80FF}" srcOrd="0" destOrd="0" presId="urn:microsoft.com/office/officeart/2018/2/layout/IconVerticalSolidList"/>
    <dgm:cxn modelId="{65BFB25E-6263-4F44-A30D-6F987228B677}" srcId="{7C79839A-A55B-4ADB-84A0-6855415B2474}" destId="{4E3F2C03-DE89-416D-BD32-851FEA9536C4}" srcOrd="1" destOrd="0" parTransId="{C0131692-829A-4979-9181-19F8FBD71C7C}" sibTransId="{7844199D-DE92-43FE-A524-F29D58A112D8}"/>
    <dgm:cxn modelId="{90308368-9EF6-4AA9-BF82-82BEE536A96A}" srcId="{7C79839A-A55B-4ADB-84A0-6855415B2474}" destId="{BC3E17B1-8BD1-4AA9-B4F3-CAA1B4D64176}" srcOrd="2" destOrd="0" parTransId="{39EADB2F-1A47-40B0-B05D-F616C1036613}" sibTransId="{52CE7152-D5DC-43B7-95D0-DBE15D5E9D1F}"/>
    <dgm:cxn modelId="{768CA96C-84F8-4613-A9B9-BEB98EB6D4D5}" srcId="{7C79839A-A55B-4ADB-84A0-6855415B2474}" destId="{088348C4-AE33-4755-8FF8-B373838E4429}" srcOrd="3" destOrd="0" parTransId="{08062E47-8A1B-483E-A4BD-6FD51472DD74}" sibTransId="{2FAE463D-BF9E-408E-B521-A56387DADC44}"/>
    <dgm:cxn modelId="{EBDCF756-5415-4A7D-AA41-52356CA06E72}" type="presOf" srcId="{9119A8C0-D716-4342-86A4-0454C7E3A4BB}" destId="{31F77691-7C01-400D-8778-210CC9F5482D}" srcOrd="0" destOrd="0" presId="urn:microsoft.com/office/officeart/2018/2/layout/IconVerticalSolidList"/>
    <dgm:cxn modelId="{7766C47E-6819-4EB7-94A6-D7099DA8BC4D}" srcId="{7C79839A-A55B-4ADB-84A0-6855415B2474}" destId="{A5C97C75-01B9-491C-BE53-7CF478BDD13D}" srcOrd="0" destOrd="0" parTransId="{BA529809-6258-40BC-8849-5617FF4BF733}" sibTransId="{A6E95486-4573-4004-A114-A571F9923BEB}"/>
    <dgm:cxn modelId="{B1BCA8B0-BC6D-4E9E-8311-8D7230AD21E6}" type="presOf" srcId="{7C79839A-A55B-4ADB-84A0-6855415B2474}" destId="{983F87A9-0579-436E-9240-39DD6535DD91}" srcOrd="0" destOrd="0" presId="urn:microsoft.com/office/officeart/2018/2/layout/IconVerticalSolidList"/>
    <dgm:cxn modelId="{3DDDC3EC-892C-4014-99FD-5CA7BB81DAD0}" type="presOf" srcId="{A5C97C75-01B9-491C-BE53-7CF478BDD13D}" destId="{E4AE035D-F63E-430A-85D9-50FFB9273086}" srcOrd="0" destOrd="0" presId="urn:microsoft.com/office/officeart/2018/2/layout/IconVerticalSolidList"/>
    <dgm:cxn modelId="{F6D3A0ED-6D47-413E-9FCF-1A575594CCDE}" type="presOf" srcId="{4E3F2C03-DE89-416D-BD32-851FEA9536C4}" destId="{A4792E75-FB7A-4A55-BF75-876C58E12F5D}" srcOrd="0" destOrd="0" presId="urn:microsoft.com/office/officeart/2018/2/layout/IconVerticalSolidList"/>
    <dgm:cxn modelId="{539D12F4-8D03-4FD8-A093-3634AE0D6D59}" type="presOf" srcId="{BC3E17B1-8BD1-4AA9-B4F3-CAA1B4D64176}" destId="{E683C620-B952-4D5C-89E8-E912EB977536}" srcOrd="0" destOrd="0" presId="urn:microsoft.com/office/officeart/2018/2/layout/IconVerticalSolidList"/>
    <dgm:cxn modelId="{EED2BD51-4CFE-4D8B-9E07-C707893160BE}" type="presParOf" srcId="{983F87A9-0579-436E-9240-39DD6535DD91}" destId="{E8BDEA82-23A7-4AC2-B962-BEDC8A7C6177}" srcOrd="0" destOrd="0" presId="urn:microsoft.com/office/officeart/2018/2/layout/IconVerticalSolidList"/>
    <dgm:cxn modelId="{48E678C7-A9D0-47F8-B034-30B189607DFB}" type="presParOf" srcId="{E8BDEA82-23A7-4AC2-B962-BEDC8A7C6177}" destId="{A82EBEB3-7D7B-4404-A4C7-784816311558}" srcOrd="0" destOrd="0" presId="urn:microsoft.com/office/officeart/2018/2/layout/IconVerticalSolidList"/>
    <dgm:cxn modelId="{0BA00043-161A-48D8-9E7A-AFC848C13939}" type="presParOf" srcId="{E8BDEA82-23A7-4AC2-B962-BEDC8A7C6177}" destId="{2CABE8F0-F45B-41A7-975D-DBED15D74933}" srcOrd="1" destOrd="0" presId="urn:microsoft.com/office/officeart/2018/2/layout/IconVerticalSolidList"/>
    <dgm:cxn modelId="{59996A9C-EDEC-4AB1-935A-3B70AC4BED12}" type="presParOf" srcId="{E8BDEA82-23A7-4AC2-B962-BEDC8A7C6177}" destId="{73E4B94E-E541-47FE-98F8-AFD326B3A243}" srcOrd="2" destOrd="0" presId="urn:microsoft.com/office/officeart/2018/2/layout/IconVerticalSolidList"/>
    <dgm:cxn modelId="{CB5475CF-39FF-44F8-A32B-6878D7DC99FF}" type="presParOf" srcId="{E8BDEA82-23A7-4AC2-B962-BEDC8A7C6177}" destId="{E4AE035D-F63E-430A-85D9-50FFB9273086}" srcOrd="3" destOrd="0" presId="urn:microsoft.com/office/officeart/2018/2/layout/IconVerticalSolidList"/>
    <dgm:cxn modelId="{9C1BE0FE-6E67-401A-BBC1-F50ACCC93FBF}" type="presParOf" srcId="{983F87A9-0579-436E-9240-39DD6535DD91}" destId="{187B6E77-3A59-4B9F-8857-8B69B3759D14}" srcOrd="1" destOrd="0" presId="urn:microsoft.com/office/officeart/2018/2/layout/IconVerticalSolidList"/>
    <dgm:cxn modelId="{EB2D7491-ABEB-44C9-B933-FDA82F11F2B0}" type="presParOf" srcId="{983F87A9-0579-436E-9240-39DD6535DD91}" destId="{15463376-1781-41F8-BA96-EF4342E58ED5}" srcOrd="2" destOrd="0" presId="urn:microsoft.com/office/officeart/2018/2/layout/IconVerticalSolidList"/>
    <dgm:cxn modelId="{F491A6C3-0FD7-4043-8565-7FA74A514847}" type="presParOf" srcId="{15463376-1781-41F8-BA96-EF4342E58ED5}" destId="{8BA7E221-F02F-4B71-B071-D5D2005F7698}" srcOrd="0" destOrd="0" presId="urn:microsoft.com/office/officeart/2018/2/layout/IconVerticalSolidList"/>
    <dgm:cxn modelId="{2877E77A-0B7B-4F88-BD02-0AEA08CA2633}" type="presParOf" srcId="{15463376-1781-41F8-BA96-EF4342E58ED5}" destId="{8DF403AD-2B22-44EF-A114-B91D729890BC}" srcOrd="1" destOrd="0" presId="urn:microsoft.com/office/officeart/2018/2/layout/IconVerticalSolidList"/>
    <dgm:cxn modelId="{26D0E5DE-A861-494F-A40E-9E095E5CDBBD}" type="presParOf" srcId="{15463376-1781-41F8-BA96-EF4342E58ED5}" destId="{019DFF06-8E2D-4542-932B-EE6B9332979E}" srcOrd="2" destOrd="0" presId="urn:microsoft.com/office/officeart/2018/2/layout/IconVerticalSolidList"/>
    <dgm:cxn modelId="{A1464AD3-C4C8-43D0-B6D1-3EB1E2E49F7B}" type="presParOf" srcId="{15463376-1781-41F8-BA96-EF4342E58ED5}" destId="{A4792E75-FB7A-4A55-BF75-876C58E12F5D}" srcOrd="3" destOrd="0" presId="urn:microsoft.com/office/officeart/2018/2/layout/IconVerticalSolidList"/>
    <dgm:cxn modelId="{E3EC5BD3-F63F-41FE-9C56-C2B7B2693E28}" type="presParOf" srcId="{983F87A9-0579-436E-9240-39DD6535DD91}" destId="{7F376035-AD56-49F5-A52B-2D17C1FCE195}" srcOrd="3" destOrd="0" presId="urn:microsoft.com/office/officeart/2018/2/layout/IconVerticalSolidList"/>
    <dgm:cxn modelId="{6FBEE546-18F9-4F03-9857-E7D114149A4E}" type="presParOf" srcId="{983F87A9-0579-436E-9240-39DD6535DD91}" destId="{4FE403F8-0AFF-4574-A8FA-4674DA903BA3}" srcOrd="4" destOrd="0" presId="urn:microsoft.com/office/officeart/2018/2/layout/IconVerticalSolidList"/>
    <dgm:cxn modelId="{9679526B-4158-4428-A9C3-A7B0E22A9713}" type="presParOf" srcId="{4FE403F8-0AFF-4574-A8FA-4674DA903BA3}" destId="{D01E5D00-C45A-4099-A6D5-569281807813}" srcOrd="0" destOrd="0" presId="urn:microsoft.com/office/officeart/2018/2/layout/IconVerticalSolidList"/>
    <dgm:cxn modelId="{EB6AE248-51E8-47C3-A7D5-CE218658BA54}" type="presParOf" srcId="{4FE403F8-0AFF-4574-A8FA-4674DA903BA3}" destId="{541728B1-7604-4A96-8E6D-98BCFE39A62A}" srcOrd="1" destOrd="0" presId="urn:microsoft.com/office/officeart/2018/2/layout/IconVerticalSolidList"/>
    <dgm:cxn modelId="{9A1BF18E-6A51-4F49-824F-5E668422A45C}" type="presParOf" srcId="{4FE403F8-0AFF-4574-A8FA-4674DA903BA3}" destId="{749DB98A-4E3B-4EBC-8D38-3C21586840C2}" srcOrd="2" destOrd="0" presId="urn:microsoft.com/office/officeart/2018/2/layout/IconVerticalSolidList"/>
    <dgm:cxn modelId="{8A4D237B-3208-4673-A714-0C2B579C231C}" type="presParOf" srcId="{4FE403F8-0AFF-4574-A8FA-4674DA903BA3}" destId="{E683C620-B952-4D5C-89E8-E912EB977536}" srcOrd="3" destOrd="0" presId="urn:microsoft.com/office/officeart/2018/2/layout/IconVerticalSolidList"/>
    <dgm:cxn modelId="{9408702E-0CA7-4D25-8E76-5D7BFE078019}" type="presParOf" srcId="{983F87A9-0579-436E-9240-39DD6535DD91}" destId="{44A1EBF8-FBA9-4644-89A7-D0ABE9C6F56B}" srcOrd="5" destOrd="0" presId="urn:microsoft.com/office/officeart/2018/2/layout/IconVerticalSolidList"/>
    <dgm:cxn modelId="{36C5D3EB-862D-4311-AB00-5BAF1E61D422}" type="presParOf" srcId="{983F87A9-0579-436E-9240-39DD6535DD91}" destId="{902CF25C-221A-4ACF-9D1E-EFED1ABAC1D9}" srcOrd="6" destOrd="0" presId="urn:microsoft.com/office/officeart/2018/2/layout/IconVerticalSolidList"/>
    <dgm:cxn modelId="{99500411-0B4B-49C8-A61F-1D87052F5992}" type="presParOf" srcId="{902CF25C-221A-4ACF-9D1E-EFED1ABAC1D9}" destId="{5D214825-7DEC-4883-85D2-680DFE6B2135}" srcOrd="0" destOrd="0" presId="urn:microsoft.com/office/officeart/2018/2/layout/IconVerticalSolidList"/>
    <dgm:cxn modelId="{7ACBDEE2-623F-4983-8180-918F2DFF7866}" type="presParOf" srcId="{902CF25C-221A-4ACF-9D1E-EFED1ABAC1D9}" destId="{E2F4D4B9-434E-4C23-8A5D-C9EC82A67E0F}" srcOrd="1" destOrd="0" presId="urn:microsoft.com/office/officeart/2018/2/layout/IconVerticalSolidList"/>
    <dgm:cxn modelId="{EF9BED50-3D1C-4B2B-B54D-75B7D5CEC016}" type="presParOf" srcId="{902CF25C-221A-4ACF-9D1E-EFED1ABAC1D9}" destId="{F029B23B-FEF3-4075-BA15-16067F924235}" srcOrd="2" destOrd="0" presId="urn:microsoft.com/office/officeart/2018/2/layout/IconVerticalSolidList"/>
    <dgm:cxn modelId="{9EF2BC12-1EC5-4048-AB10-1934DD5CC0CD}" type="presParOf" srcId="{902CF25C-221A-4ACF-9D1E-EFED1ABAC1D9}" destId="{2F9F84A1-1E92-4F6C-A77F-064AC42C80FF}" srcOrd="3" destOrd="0" presId="urn:microsoft.com/office/officeart/2018/2/layout/IconVerticalSolidList"/>
    <dgm:cxn modelId="{D9390304-D76B-439F-AFE5-8C84A0E6C9E9}" type="presParOf" srcId="{983F87A9-0579-436E-9240-39DD6535DD91}" destId="{BB2C09C8-A9D3-44E2-9C0D-7B87FB1DF281}" srcOrd="7" destOrd="0" presId="urn:microsoft.com/office/officeart/2018/2/layout/IconVerticalSolidList"/>
    <dgm:cxn modelId="{0187345F-280C-498D-9178-2741848A4E47}" type="presParOf" srcId="{983F87A9-0579-436E-9240-39DD6535DD91}" destId="{5314F9AC-63DB-4306-ABAE-09D09D86DB40}" srcOrd="8" destOrd="0" presId="urn:microsoft.com/office/officeart/2018/2/layout/IconVerticalSolidList"/>
    <dgm:cxn modelId="{B4BDD33E-29ED-47EF-8824-812564DFEBF3}" type="presParOf" srcId="{5314F9AC-63DB-4306-ABAE-09D09D86DB40}" destId="{6EFB6BF8-D8BA-4FB6-B7B8-FF59644E7D55}" srcOrd="0" destOrd="0" presId="urn:microsoft.com/office/officeart/2018/2/layout/IconVerticalSolidList"/>
    <dgm:cxn modelId="{0EE5F92D-D090-4808-94BE-81BBD2033B58}" type="presParOf" srcId="{5314F9AC-63DB-4306-ABAE-09D09D86DB40}" destId="{BEAE671B-FA54-4A91-85B1-56CDD307C265}" srcOrd="1" destOrd="0" presId="urn:microsoft.com/office/officeart/2018/2/layout/IconVerticalSolidList"/>
    <dgm:cxn modelId="{DBC3E8EC-2E10-47EE-B9C4-23234A92C6C0}" type="presParOf" srcId="{5314F9AC-63DB-4306-ABAE-09D09D86DB40}" destId="{AD788B34-6BE9-4CA3-AF11-B23C640A7D93}" srcOrd="2" destOrd="0" presId="urn:microsoft.com/office/officeart/2018/2/layout/IconVerticalSolidList"/>
    <dgm:cxn modelId="{B5EA0659-7967-4DC7-A21F-70A23F8CC5AC}" type="presParOf" srcId="{5314F9AC-63DB-4306-ABAE-09D09D86DB40}" destId="{31F77691-7C01-400D-8778-210CC9F5482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BE06F-3B7D-4E03-80B5-45578B7B6B69}">
      <dsp:nvSpPr>
        <dsp:cNvPr id="0" name=""/>
        <dsp:cNvSpPr/>
      </dsp:nvSpPr>
      <dsp:spPr>
        <a:xfrm>
          <a:off x="3735" y="1170774"/>
          <a:ext cx="1820059" cy="1155737"/>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2F7A5-9866-49AB-9F3C-F13E4F15E981}">
      <dsp:nvSpPr>
        <dsp:cNvPr id="0" name=""/>
        <dsp:cNvSpPr/>
      </dsp:nvSpPr>
      <dsp:spPr>
        <a:xfrm>
          <a:off x="205963" y="1362892"/>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ptos Display" panose="020B0004020202020204" pitchFamily="34" charset="0"/>
            </a:rPr>
            <a:t>Patient Days</a:t>
          </a:r>
        </a:p>
      </dsp:txBody>
      <dsp:txXfrm>
        <a:off x="239813" y="1396742"/>
        <a:ext cx="1752359" cy="1088037"/>
      </dsp:txXfrm>
    </dsp:sp>
    <dsp:sp modelId="{D961F645-491D-4D4E-9E29-2FDAB252ADCA}">
      <dsp:nvSpPr>
        <dsp:cNvPr id="0" name=""/>
        <dsp:cNvSpPr/>
      </dsp:nvSpPr>
      <dsp:spPr>
        <a:xfrm>
          <a:off x="2228252" y="1170774"/>
          <a:ext cx="1820059" cy="1155737"/>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A4393C-9B17-4617-8825-6C7F0342B0D5}">
      <dsp:nvSpPr>
        <dsp:cNvPr id="0" name=""/>
        <dsp:cNvSpPr/>
      </dsp:nvSpPr>
      <dsp:spPr>
        <a:xfrm>
          <a:off x="2430481" y="1362892"/>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ptos Display" panose="020B0004020202020204" pitchFamily="34" charset="0"/>
            </a:rPr>
            <a:t>Net Patient Revenue</a:t>
          </a:r>
        </a:p>
      </dsp:txBody>
      <dsp:txXfrm>
        <a:off x="2464331" y="1396742"/>
        <a:ext cx="1752359" cy="1088037"/>
      </dsp:txXfrm>
    </dsp:sp>
    <dsp:sp modelId="{6BC5EF7F-044C-497C-95F4-694BFB3798F2}">
      <dsp:nvSpPr>
        <dsp:cNvPr id="0" name=""/>
        <dsp:cNvSpPr/>
      </dsp:nvSpPr>
      <dsp:spPr>
        <a:xfrm>
          <a:off x="4452770" y="1170774"/>
          <a:ext cx="1820059" cy="1155737"/>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18CFB1-252D-4214-80BC-56893348AC41}">
      <dsp:nvSpPr>
        <dsp:cNvPr id="0" name=""/>
        <dsp:cNvSpPr/>
      </dsp:nvSpPr>
      <dsp:spPr>
        <a:xfrm>
          <a:off x="4654999" y="1362892"/>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ptos Display" panose="020B0004020202020204" pitchFamily="34" charset="0"/>
            </a:rPr>
            <a:t>Discharges</a:t>
          </a:r>
        </a:p>
      </dsp:txBody>
      <dsp:txXfrm>
        <a:off x="4688849" y="1396742"/>
        <a:ext cx="1752359" cy="1088037"/>
      </dsp:txXfrm>
    </dsp:sp>
    <dsp:sp modelId="{D9B6B866-EA33-4AD1-B663-72CE6A0D85E6}">
      <dsp:nvSpPr>
        <dsp:cNvPr id="0" name=""/>
        <dsp:cNvSpPr/>
      </dsp:nvSpPr>
      <dsp:spPr>
        <a:xfrm>
          <a:off x="6677287" y="1170774"/>
          <a:ext cx="1820059" cy="1155737"/>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C5B8A1-DF18-4F2A-98E4-601A001DDFA3}">
      <dsp:nvSpPr>
        <dsp:cNvPr id="0" name=""/>
        <dsp:cNvSpPr/>
      </dsp:nvSpPr>
      <dsp:spPr>
        <a:xfrm>
          <a:off x="6879516" y="1362892"/>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ptos Display" panose="020B0004020202020204" pitchFamily="34" charset="0"/>
            </a:rPr>
            <a:t>Bad Debts and Charity Care</a:t>
          </a:r>
        </a:p>
      </dsp:txBody>
      <dsp:txXfrm>
        <a:off x="6913366" y="1396742"/>
        <a:ext cx="1752359" cy="1088037"/>
      </dsp:txXfrm>
    </dsp:sp>
    <dsp:sp modelId="{731128EC-1109-42B7-A11B-DA338EAE0491}">
      <dsp:nvSpPr>
        <dsp:cNvPr id="0" name=""/>
        <dsp:cNvSpPr/>
      </dsp:nvSpPr>
      <dsp:spPr>
        <a:xfrm>
          <a:off x="8901805" y="1170774"/>
          <a:ext cx="1820059" cy="1155737"/>
        </a:xfrm>
        <a:prstGeom prst="roundRect">
          <a:avLst>
            <a:gd name="adj" fmla="val 10000"/>
          </a:avLst>
        </a:prstGeom>
        <a:solidFill>
          <a:srgbClr val="00206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992269-513F-4BDB-92EE-4E3BC2558578}">
      <dsp:nvSpPr>
        <dsp:cNvPr id="0" name=""/>
        <dsp:cNvSpPr/>
      </dsp:nvSpPr>
      <dsp:spPr>
        <a:xfrm>
          <a:off x="9104034" y="1362892"/>
          <a:ext cx="1820059" cy="115573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Aptos Display" panose="020B0004020202020204" pitchFamily="34" charset="0"/>
            </a:rPr>
            <a:t>Financial Margins</a:t>
          </a:r>
        </a:p>
      </dsp:txBody>
      <dsp:txXfrm>
        <a:off x="9137884" y="1396742"/>
        <a:ext cx="1752359" cy="10880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2EBEB3-7D7B-4404-A4C7-784816311558}">
      <dsp:nvSpPr>
        <dsp:cNvPr id="0" name=""/>
        <dsp:cNvSpPr/>
      </dsp:nvSpPr>
      <dsp:spPr>
        <a:xfrm>
          <a:off x="0" y="6989"/>
          <a:ext cx="11326480" cy="888034"/>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2CABE8F0-F45B-41A7-975D-DBED15D74933}">
      <dsp:nvSpPr>
        <dsp:cNvPr id="0" name=""/>
        <dsp:cNvSpPr/>
      </dsp:nvSpPr>
      <dsp:spPr>
        <a:xfrm>
          <a:off x="268630" y="206797"/>
          <a:ext cx="488896" cy="4884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AE035D-F63E-430A-85D9-50FFB9273086}">
      <dsp:nvSpPr>
        <dsp:cNvPr id="0" name=""/>
        <dsp:cNvSpPr/>
      </dsp:nvSpPr>
      <dsp:spPr>
        <a:xfrm>
          <a:off x="1026157" y="6989"/>
          <a:ext cx="10284518" cy="9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21" tIns="96921" rIns="96921" bIns="96921" numCol="1" spcCol="1270" anchor="ctr" anchorCtr="0">
          <a:noAutofit/>
        </a:bodyPr>
        <a:lstStyle/>
        <a:p>
          <a:pPr marL="0" lvl="0" indent="0" algn="l" defTabSz="622300">
            <a:lnSpc>
              <a:spcPct val="100000"/>
            </a:lnSpc>
            <a:spcBef>
              <a:spcPct val="0"/>
            </a:spcBef>
            <a:spcAft>
              <a:spcPct val="35000"/>
            </a:spcAft>
            <a:buNone/>
          </a:pPr>
          <a:r>
            <a:rPr lang="en-US" sz="1400" kern="1200" cap="none" dirty="0">
              <a:solidFill>
                <a:schemeClr val="accent1">
                  <a:lumMod val="50000"/>
                </a:schemeClr>
              </a:solidFill>
              <a:latin typeface="Comic Sans MS"/>
              <a:cs typeface="Calibri Light"/>
            </a:rPr>
            <a:t>Healthcare dashboards serve as invaluable tools in this regard, providing real-time visibility into critical metrics. </a:t>
          </a:r>
        </a:p>
      </dsp:txBody>
      <dsp:txXfrm>
        <a:off x="1026157" y="6989"/>
        <a:ext cx="10284518" cy="915786"/>
      </dsp:txXfrm>
    </dsp:sp>
    <dsp:sp modelId="{8BA7E221-F02F-4B71-B071-D5D2005F7698}">
      <dsp:nvSpPr>
        <dsp:cNvPr id="0" name=""/>
        <dsp:cNvSpPr/>
      </dsp:nvSpPr>
      <dsp:spPr>
        <a:xfrm>
          <a:off x="0" y="1151721"/>
          <a:ext cx="11326480" cy="888034"/>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8DF403AD-2B22-44EF-A114-B91D729890BC}">
      <dsp:nvSpPr>
        <dsp:cNvPr id="0" name=""/>
        <dsp:cNvSpPr/>
      </dsp:nvSpPr>
      <dsp:spPr>
        <a:xfrm>
          <a:off x="268630" y="1351529"/>
          <a:ext cx="488896" cy="4884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792E75-FB7A-4A55-BF75-876C58E12F5D}">
      <dsp:nvSpPr>
        <dsp:cNvPr id="0" name=""/>
        <dsp:cNvSpPr/>
      </dsp:nvSpPr>
      <dsp:spPr>
        <a:xfrm>
          <a:off x="1026157" y="1151721"/>
          <a:ext cx="10284518" cy="9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21" tIns="96921" rIns="96921" bIns="96921" numCol="1" spcCol="1270" anchor="ctr" anchorCtr="0">
          <a:noAutofit/>
        </a:bodyPr>
        <a:lstStyle/>
        <a:p>
          <a:pPr marL="0" lvl="0" indent="0" algn="l" defTabSz="622300">
            <a:lnSpc>
              <a:spcPct val="100000"/>
            </a:lnSpc>
            <a:spcBef>
              <a:spcPct val="0"/>
            </a:spcBef>
            <a:spcAft>
              <a:spcPct val="35000"/>
            </a:spcAft>
            <a:buNone/>
          </a:pPr>
          <a:r>
            <a:rPr lang="en-US" sz="1400" kern="1200" cap="none" dirty="0">
              <a:solidFill>
                <a:schemeClr val="accent1">
                  <a:lumMod val="50000"/>
                </a:schemeClr>
              </a:solidFill>
              <a:latin typeface="Comic Sans MS"/>
            </a:rPr>
            <a:t>Patient days and discharges offer insights into hospital utilization and bed management efficiency, while metrics such as bad debts and charity care reflect the organization's commitment to community health and financial responsibility.</a:t>
          </a:r>
          <a:r>
            <a:rPr lang="en-US" sz="1400" kern="1200" cap="none" dirty="0">
              <a:solidFill>
                <a:schemeClr val="accent1">
                  <a:lumMod val="50000"/>
                </a:schemeClr>
              </a:solidFill>
              <a:latin typeface="Calibri Light" panose="020F0302020204030204"/>
            </a:rPr>
            <a:t> </a:t>
          </a:r>
          <a:endParaRPr lang="en-US" sz="1400" kern="1200" cap="none" dirty="0">
            <a:solidFill>
              <a:schemeClr val="accent1">
                <a:lumMod val="50000"/>
              </a:schemeClr>
            </a:solidFill>
          </a:endParaRPr>
        </a:p>
      </dsp:txBody>
      <dsp:txXfrm>
        <a:off x="1026157" y="1151721"/>
        <a:ext cx="10284518" cy="915786"/>
      </dsp:txXfrm>
    </dsp:sp>
    <dsp:sp modelId="{D01E5D00-C45A-4099-A6D5-569281807813}">
      <dsp:nvSpPr>
        <dsp:cNvPr id="0" name=""/>
        <dsp:cNvSpPr/>
      </dsp:nvSpPr>
      <dsp:spPr>
        <a:xfrm>
          <a:off x="0" y="2296454"/>
          <a:ext cx="11326480" cy="888034"/>
        </a:xfrm>
        <a:prstGeom prst="roundRect">
          <a:avLst>
            <a:gd name="adj" fmla="val 10000"/>
          </a:avLst>
        </a:prstGeom>
        <a:solidFill>
          <a:schemeClr val="accent1">
            <a:lumMod val="20000"/>
            <a:lumOff val="80000"/>
          </a:schemeClr>
        </a:solidFill>
        <a:ln>
          <a:noFill/>
        </a:ln>
        <a:effectLst/>
      </dsp:spPr>
      <dsp:style>
        <a:lnRef idx="0">
          <a:scrgbClr r="0" g="0" b="0"/>
        </a:lnRef>
        <a:fillRef idx="1">
          <a:scrgbClr r="0" g="0" b="0"/>
        </a:fillRef>
        <a:effectRef idx="0">
          <a:scrgbClr r="0" g="0" b="0"/>
        </a:effectRef>
        <a:fontRef idx="minor"/>
      </dsp:style>
    </dsp:sp>
    <dsp:sp modelId="{541728B1-7604-4A96-8E6D-98BCFE39A62A}">
      <dsp:nvSpPr>
        <dsp:cNvPr id="0" name=""/>
        <dsp:cNvSpPr/>
      </dsp:nvSpPr>
      <dsp:spPr>
        <a:xfrm>
          <a:off x="268630" y="2496262"/>
          <a:ext cx="488896" cy="4884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83C620-B952-4D5C-89E8-E912EB977536}">
      <dsp:nvSpPr>
        <dsp:cNvPr id="0" name=""/>
        <dsp:cNvSpPr/>
      </dsp:nvSpPr>
      <dsp:spPr>
        <a:xfrm>
          <a:off x="1026157" y="2296454"/>
          <a:ext cx="10284518" cy="9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21" tIns="96921" rIns="96921" bIns="96921" numCol="1" spcCol="1270" anchor="ctr" anchorCtr="0">
          <a:noAutofit/>
        </a:bodyPr>
        <a:lstStyle/>
        <a:p>
          <a:pPr marL="0" lvl="0" indent="0" algn="l" defTabSz="622300">
            <a:lnSpc>
              <a:spcPct val="100000"/>
            </a:lnSpc>
            <a:spcBef>
              <a:spcPct val="0"/>
            </a:spcBef>
            <a:spcAft>
              <a:spcPct val="35000"/>
            </a:spcAft>
            <a:buNone/>
          </a:pPr>
          <a:r>
            <a:rPr lang="en-US" sz="1400" kern="1200" cap="none" dirty="0">
              <a:solidFill>
                <a:schemeClr val="accent1">
                  <a:lumMod val="50000"/>
                </a:schemeClr>
              </a:solidFill>
              <a:latin typeface="Comic Sans MS"/>
            </a:rPr>
            <a:t>Net patient revenue serves as a fundamental measure of the organization's financial health, encompassing revenue streams and reimbursement trends.</a:t>
          </a:r>
          <a:r>
            <a:rPr lang="en-US" sz="1400" kern="1200" cap="none" dirty="0">
              <a:solidFill>
                <a:schemeClr val="accent1">
                  <a:lumMod val="50000"/>
                </a:schemeClr>
              </a:solidFill>
              <a:latin typeface="Calibri Light" panose="020F0302020204030204"/>
            </a:rPr>
            <a:t> </a:t>
          </a:r>
          <a:endParaRPr lang="en-US" sz="1400" kern="1200" cap="none" dirty="0">
            <a:solidFill>
              <a:schemeClr val="accent1">
                <a:lumMod val="50000"/>
              </a:schemeClr>
            </a:solidFill>
          </a:endParaRPr>
        </a:p>
      </dsp:txBody>
      <dsp:txXfrm>
        <a:off x="1026157" y="2296454"/>
        <a:ext cx="10284518" cy="915786"/>
      </dsp:txXfrm>
    </dsp:sp>
    <dsp:sp modelId="{5D214825-7DEC-4883-85D2-680DFE6B2135}">
      <dsp:nvSpPr>
        <dsp:cNvPr id="0" name=""/>
        <dsp:cNvSpPr/>
      </dsp:nvSpPr>
      <dsp:spPr>
        <a:xfrm>
          <a:off x="0" y="3441187"/>
          <a:ext cx="11326480" cy="888034"/>
        </a:xfrm>
        <a:prstGeom prst="roundRect">
          <a:avLst>
            <a:gd name="adj" fmla="val 10000"/>
          </a:avLst>
        </a:prstGeom>
        <a:solidFill>
          <a:schemeClr val="tx2">
            <a:lumMod val="20000"/>
            <a:lumOff val="80000"/>
          </a:schemeClr>
        </a:solidFill>
        <a:ln>
          <a:noFill/>
        </a:ln>
        <a:effectLst/>
      </dsp:spPr>
      <dsp:style>
        <a:lnRef idx="0">
          <a:scrgbClr r="0" g="0" b="0"/>
        </a:lnRef>
        <a:fillRef idx="1">
          <a:scrgbClr r="0" g="0" b="0"/>
        </a:fillRef>
        <a:effectRef idx="0">
          <a:scrgbClr r="0" g="0" b="0"/>
        </a:effectRef>
        <a:fontRef idx="minor"/>
      </dsp:style>
    </dsp:sp>
    <dsp:sp modelId="{E2F4D4B9-434E-4C23-8A5D-C9EC82A67E0F}">
      <dsp:nvSpPr>
        <dsp:cNvPr id="0" name=""/>
        <dsp:cNvSpPr/>
      </dsp:nvSpPr>
      <dsp:spPr>
        <a:xfrm>
          <a:off x="268630" y="3640994"/>
          <a:ext cx="488896" cy="4884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9F84A1-1E92-4F6C-A77F-064AC42C80FF}">
      <dsp:nvSpPr>
        <dsp:cNvPr id="0" name=""/>
        <dsp:cNvSpPr/>
      </dsp:nvSpPr>
      <dsp:spPr>
        <a:xfrm>
          <a:off x="1026157" y="3441187"/>
          <a:ext cx="10284518" cy="9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21" tIns="96921" rIns="96921" bIns="96921" numCol="1" spcCol="1270" anchor="ctr" anchorCtr="0">
          <a:noAutofit/>
        </a:bodyPr>
        <a:lstStyle/>
        <a:p>
          <a:pPr marL="0" lvl="0" indent="0" algn="l" defTabSz="622300">
            <a:lnSpc>
              <a:spcPct val="100000"/>
            </a:lnSpc>
            <a:spcBef>
              <a:spcPct val="0"/>
            </a:spcBef>
            <a:spcAft>
              <a:spcPct val="35000"/>
            </a:spcAft>
            <a:buNone/>
          </a:pPr>
          <a:r>
            <a:rPr lang="en-US" sz="1400" kern="1200" cap="none" dirty="0">
              <a:solidFill>
                <a:schemeClr val="accent1">
                  <a:lumMod val="50000"/>
                </a:schemeClr>
              </a:solidFill>
              <a:latin typeface="Comic Sans MS"/>
              <a:cs typeface="Calibri Light"/>
            </a:rPr>
            <a:t>Financial margins offer a clear indication of profitability and operational efficiency. Healthcare dashboards empower administrators, clinicians, and financial analysts to make data-driven decisions.</a:t>
          </a:r>
        </a:p>
      </dsp:txBody>
      <dsp:txXfrm>
        <a:off x="1026157" y="3441187"/>
        <a:ext cx="10284518" cy="915786"/>
      </dsp:txXfrm>
    </dsp:sp>
    <dsp:sp modelId="{6EFB6BF8-D8BA-4FB6-B7B8-FF59644E7D55}">
      <dsp:nvSpPr>
        <dsp:cNvPr id="0" name=""/>
        <dsp:cNvSpPr/>
      </dsp:nvSpPr>
      <dsp:spPr>
        <a:xfrm>
          <a:off x="0" y="4585919"/>
          <a:ext cx="11326480" cy="888034"/>
        </a:xfrm>
        <a:prstGeom prst="roundRect">
          <a:avLst>
            <a:gd name="adj" fmla="val 10000"/>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BEAE671B-FA54-4A91-85B1-56CDD307C265}">
      <dsp:nvSpPr>
        <dsp:cNvPr id="0" name=""/>
        <dsp:cNvSpPr/>
      </dsp:nvSpPr>
      <dsp:spPr>
        <a:xfrm>
          <a:off x="268893" y="4785727"/>
          <a:ext cx="488896" cy="4884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F77691-7C01-400D-8778-210CC9F5482D}">
      <dsp:nvSpPr>
        <dsp:cNvPr id="0" name=""/>
        <dsp:cNvSpPr/>
      </dsp:nvSpPr>
      <dsp:spPr>
        <a:xfrm>
          <a:off x="1026683" y="4585919"/>
          <a:ext cx="10267713" cy="915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921" tIns="96921" rIns="96921" bIns="96921" numCol="1" spcCol="1270" anchor="ctr" anchorCtr="0">
          <a:noAutofit/>
        </a:bodyPr>
        <a:lstStyle/>
        <a:p>
          <a:pPr marL="0" lvl="0" indent="0" algn="l" defTabSz="622300">
            <a:lnSpc>
              <a:spcPct val="100000"/>
            </a:lnSpc>
            <a:spcBef>
              <a:spcPct val="0"/>
            </a:spcBef>
            <a:spcAft>
              <a:spcPct val="35000"/>
            </a:spcAft>
            <a:buNone/>
          </a:pPr>
          <a:r>
            <a:rPr lang="en-US" sz="1400" kern="1200" cap="none" dirty="0">
              <a:solidFill>
                <a:schemeClr val="accent1">
                  <a:lumMod val="50000"/>
                </a:schemeClr>
              </a:solidFill>
              <a:latin typeface="Comic Sans MS"/>
              <a:cs typeface="Calibri Light"/>
            </a:rPr>
            <a:t>Optimizing</a:t>
          </a:r>
          <a:r>
            <a:rPr lang="en-US" sz="1400" kern="1200" cap="none" dirty="0">
              <a:solidFill>
                <a:schemeClr val="accent1">
                  <a:lumMod val="50000"/>
                </a:schemeClr>
              </a:solidFill>
              <a:latin typeface="Comic Sans MS"/>
            </a:rPr>
            <a:t> resource allocation, identifying revenue cycle inefficiencies, or ensuring compliance with financial targets, these dashboards facilitate proactive management and drive performance improvement initiatives, ultimately enhancing both patient outcomes and organizational sustainability.</a:t>
          </a:r>
        </a:p>
      </dsp:txBody>
      <dsp:txXfrm>
        <a:off x="1026683" y="4585919"/>
        <a:ext cx="10267713" cy="91578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77475-ECFD-40F5-8997-91A5A7538F92}" type="datetimeFigureOut">
              <a:rPr lang="en-US" smtClean="0"/>
              <a:t>3/9/2024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DF1F83-B232-42AF-9E7F-CB12726434B6}" type="slidenum">
              <a:rPr lang="en-US" smtClean="0"/>
              <a:t>‹#›</a:t>
            </a:fld>
            <a:endParaRPr lang="en-US"/>
          </a:p>
        </p:txBody>
      </p:sp>
    </p:spTree>
    <p:extLst>
      <p:ext uri="{BB962C8B-B14F-4D97-AF65-F5344CB8AC3E}">
        <p14:creationId xmlns:p14="http://schemas.microsoft.com/office/powerpoint/2010/main" val="34586386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0839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3/9/2024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3/9/2024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EDDBB197-D710-4A4F-A9CA-FD2177498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975D1CFA-2CDB-4B64-BD9F-85744E8DA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28C5F33D-28C2-09DF-84C3-357000F304A9}"/>
              </a:ext>
            </a:extLst>
          </p:cNvPr>
          <p:cNvSpPr txBox="1"/>
          <p:nvPr/>
        </p:nvSpPr>
        <p:spPr>
          <a:xfrm>
            <a:off x="804672" y="802955"/>
            <a:ext cx="4977976" cy="145405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3600" kern="1200" dirty="0">
                <a:solidFill>
                  <a:schemeClr val="tx2"/>
                </a:solidFill>
                <a:latin typeface="Aptos Display" panose="020B0004020202020204" pitchFamily="34" charset="0"/>
                <a:ea typeface="+mj-ea"/>
                <a:cs typeface="+mj-cs"/>
              </a:rPr>
              <a:t>HEALTHCARE DASHBOARD</a:t>
            </a:r>
          </a:p>
        </p:txBody>
      </p:sp>
      <p:sp>
        <p:nvSpPr>
          <p:cNvPr id="46" name="TextBox 45">
            <a:extLst>
              <a:ext uri="{FF2B5EF4-FFF2-40B4-BE49-F238E27FC236}">
                <a16:creationId xmlns:a16="http://schemas.microsoft.com/office/drawing/2014/main" id="{9C6B9E12-CAAA-887A-99D2-F6845163AE03}"/>
              </a:ext>
            </a:extLst>
          </p:cNvPr>
          <p:cNvSpPr txBox="1"/>
          <p:nvPr/>
        </p:nvSpPr>
        <p:spPr>
          <a:xfrm>
            <a:off x="804672" y="2421682"/>
            <a:ext cx="4977578" cy="325297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Aft>
                <a:spcPts val="600"/>
              </a:spcAft>
            </a:pPr>
            <a:r>
              <a:rPr lang="en-US" sz="3200" b="1" dirty="0">
                <a:solidFill>
                  <a:schemeClr val="tx2"/>
                </a:solidFill>
                <a:latin typeface="Aptos Display" panose="020B0004020202020204" pitchFamily="34" charset="0"/>
              </a:rPr>
              <a:t>GROUP 4</a:t>
            </a:r>
          </a:p>
          <a:p>
            <a:pPr>
              <a:lnSpc>
                <a:spcPct val="90000"/>
              </a:lnSpc>
              <a:spcAft>
                <a:spcPts val="600"/>
              </a:spcAft>
            </a:pPr>
            <a:r>
              <a:rPr lang="en-US" b="1" dirty="0">
                <a:solidFill>
                  <a:schemeClr val="tx2"/>
                </a:solidFill>
                <a:latin typeface="Aptos Display" panose="020B0004020202020204" pitchFamily="34" charset="0"/>
              </a:rPr>
              <a:t>TEAM MEMBERS:-</a:t>
            </a:r>
          </a:p>
          <a:p>
            <a:pPr indent="-228600">
              <a:lnSpc>
                <a:spcPct val="90000"/>
              </a:lnSpc>
              <a:spcAft>
                <a:spcPts val="600"/>
              </a:spcAft>
              <a:buFont typeface="Arial" panose="020B0604020202020204" pitchFamily="34" charset="0"/>
              <a:buChar char="•"/>
            </a:pPr>
            <a:endParaRPr lang="en-US" dirty="0">
              <a:solidFill>
                <a:schemeClr val="tx2"/>
              </a:solidFill>
              <a:latin typeface="Aptos Display" panose="020B0004020202020204" pitchFamily="34" charset="0"/>
            </a:endParaRPr>
          </a:p>
          <a:p>
            <a:pPr indent="-228600">
              <a:lnSpc>
                <a:spcPct val="90000"/>
              </a:lnSpc>
              <a:spcAft>
                <a:spcPts val="600"/>
              </a:spcAft>
              <a:buFont typeface="Arial" panose="020B0604020202020204" pitchFamily="34" charset="0"/>
              <a:buChar char="•"/>
            </a:pPr>
            <a:r>
              <a:rPr lang="en-US" dirty="0">
                <a:solidFill>
                  <a:schemeClr val="tx2"/>
                </a:solidFill>
                <a:latin typeface="Aptos Display" panose="020B0004020202020204" pitchFamily="34" charset="0"/>
              </a:rPr>
              <a:t>Manasi More</a:t>
            </a:r>
          </a:p>
          <a:p>
            <a:pPr indent="-228600">
              <a:lnSpc>
                <a:spcPct val="90000"/>
              </a:lnSpc>
              <a:spcAft>
                <a:spcPts val="600"/>
              </a:spcAft>
              <a:buFont typeface="Arial" panose="020B0604020202020204" pitchFamily="34" charset="0"/>
              <a:buChar char="•"/>
            </a:pPr>
            <a:r>
              <a:rPr lang="en-US" dirty="0" err="1">
                <a:solidFill>
                  <a:schemeClr val="tx2"/>
                </a:solidFill>
                <a:latin typeface="Aptos Display" panose="020B0004020202020204" pitchFamily="34" charset="0"/>
              </a:rPr>
              <a:t>RadhaRaman</a:t>
            </a:r>
            <a:r>
              <a:rPr lang="en-US" dirty="0">
                <a:solidFill>
                  <a:schemeClr val="tx2"/>
                </a:solidFill>
                <a:latin typeface="Aptos Display" panose="020B0004020202020204" pitchFamily="34" charset="0"/>
              </a:rPr>
              <a:t> Jha</a:t>
            </a:r>
          </a:p>
          <a:p>
            <a:pPr indent="-228600">
              <a:lnSpc>
                <a:spcPct val="90000"/>
              </a:lnSpc>
              <a:spcAft>
                <a:spcPts val="600"/>
              </a:spcAft>
              <a:buFont typeface="Arial" panose="020B0604020202020204" pitchFamily="34" charset="0"/>
              <a:buChar char="•"/>
            </a:pPr>
            <a:r>
              <a:rPr lang="en-US" dirty="0">
                <a:solidFill>
                  <a:schemeClr val="tx2"/>
                </a:solidFill>
                <a:latin typeface="Aptos Display" panose="020B0004020202020204" pitchFamily="34" charset="0"/>
              </a:rPr>
              <a:t>Priyanka Rajesh</a:t>
            </a:r>
          </a:p>
          <a:p>
            <a:pPr indent="-228600">
              <a:lnSpc>
                <a:spcPct val="90000"/>
              </a:lnSpc>
              <a:spcAft>
                <a:spcPts val="600"/>
              </a:spcAft>
              <a:buFont typeface="Arial" panose="020B0604020202020204" pitchFamily="34" charset="0"/>
              <a:buChar char="•"/>
            </a:pPr>
            <a:r>
              <a:rPr lang="en-US" dirty="0" err="1">
                <a:solidFill>
                  <a:schemeClr val="tx2"/>
                </a:solidFill>
                <a:latin typeface="Aptos Display" panose="020B0004020202020204" pitchFamily="34" charset="0"/>
              </a:rPr>
              <a:t>Nasaraiah</a:t>
            </a:r>
            <a:endParaRPr lang="en-US" dirty="0">
              <a:solidFill>
                <a:schemeClr val="tx2"/>
              </a:solidFill>
              <a:latin typeface="Aptos Display" panose="020B0004020202020204" pitchFamily="34" charset="0"/>
            </a:endParaRPr>
          </a:p>
          <a:p>
            <a:pPr indent="-228600">
              <a:lnSpc>
                <a:spcPct val="90000"/>
              </a:lnSpc>
              <a:spcAft>
                <a:spcPts val="600"/>
              </a:spcAft>
              <a:buFont typeface="Arial" panose="020B0604020202020204" pitchFamily="34" charset="0"/>
              <a:buChar char="•"/>
            </a:pPr>
            <a:r>
              <a:rPr lang="en-US" dirty="0">
                <a:solidFill>
                  <a:schemeClr val="tx2"/>
                </a:solidFill>
                <a:latin typeface="Aptos Display" panose="020B0004020202020204" pitchFamily="34" charset="0"/>
              </a:rPr>
              <a:t>Vidya </a:t>
            </a:r>
            <a:r>
              <a:rPr lang="en-US" dirty="0" err="1">
                <a:solidFill>
                  <a:schemeClr val="tx2"/>
                </a:solidFill>
                <a:latin typeface="Aptos Display" panose="020B0004020202020204" pitchFamily="34" charset="0"/>
              </a:rPr>
              <a:t>Pise</a:t>
            </a:r>
            <a:endParaRPr lang="en-US" dirty="0">
              <a:solidFill>
                <a:schemeClr val="tx2"/>
              </a:solidFill>
              <a:latin typeface="Aptos Display" panose="020B0004020202020204" pitchFamily="34" charset="0"/>
            </a:endParaRPr>
          </a:p>
        </p:txBody>
      </p:sp>
      <p:grpSp>
        <p:nvGrpSpPr>
          <p:cNvPr id="57" name="Group 56">
            <a:extLst>
              <a:ext uri="{FF2B5EF4-FFF2-40B4-BE49-F238E27FC236}">
                <a16:creationId xmlns:a16="http://schemas.microsoft.com/office/drawing/2014/main" id="{25EE5136-01F1-466C-962D-BA9B4C6757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69897" y="0"/>
            <a:ext cx="5822103" cy="6685267"/>
            <a:chOff x="6357228" y="0"/>
            <a:chExt cx="5822103" cy="6685267"/>
          </a:xfrm>
        </p:grpSpPr>
        <p:sp>
          <p:nvSpPr>
            <p:cNvPr id="58" name="Freeform: Shape 57">
              <a:extLst>
                <a:ext uri="{FF2B5EF4-FFF2-40B4-BE49-F238E27FC236}">
                  <a16:creationId xmlns:a16="http://schemas.microsoft.com/office/drawing/2014/main" id="{E11D3AD4-AF9B-4EB5-8C7B-C45D173B4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57228" y="0"/>
              <a:ext cx="5822102" cy="6685267"/>
            </a:xfrm>
            <a:custGeom>
              <a:avLst/>
              <a:gdLst>
                <a:gd name="connsiteX0" fmla="*/ 2605444 w 5822102"/>
                <a:gd name="connsiteY0" fmla="*/ 0 h 6685267"/>
                <a:gd name="connsiteX1" fmla="*/ 4757391 w 5822102"/>
                <a:gd name="connsiteY1" fmla="*/ 0 h 6685267"/>
                <a:gd name="connsiteX2" fmla="*/ 4913680 w 5822102"/>
                <a:gd name="connsiteY2" fmla="*/ 56274 h 6685267"/>
                <a:gd name="connsiteX3" fmla="*/ 5376238 w 5822102"/>
                <a:gd name="connsiteY3" fmla="*/ 282027 h 6685267"/>
                <a:gd name="connsiteX4" fmla="*/ 5658024 w 5822102"/>
                <a:gd name="connsiteY4" fmla="*/ 471014 h 6685267"/>
                <a:gd name="connsiteX5" fmla="*/ 5822102 w 5822102"/>
                <a:gd name="connsiteY5" fmla="*/ 609109 h 6685267"/>
                <a:gd name="connsiteX6" fmla="*/ 5822102 w 5822102"/>
                <a:gd name="connsiteY6" fmla="*/ 760697 h 6685267"/>
                <a:gd name="connsiteX7" fmla="*/ 5707785 w 5822102"/>
                <a:gd name="connsiteY7" fmla="*/ 666601 h 6685267"/>
                <a:gd name="connsiteX8" fmla="*/ 5577306 w 5822102"/>
                <a:gd name="connsiteY8" fmla="*/ 571666 h 6685267"/>
                <a:gd name="connsiteX9" fmla="*/ 5298630 w 5822102"/>
                <a:gd name="connsiteY9" fmla="*/ 407449 h 6685267"/>
                <a:gd name="connsiteX10" fmla="*/ 4690768 w 5822102"/>
                <a:gd name="connsiteY10" fmla="*/ 184979 h 6685267"/>
                <a:gd name="connsiteX11" fmla="*/ 4048577 w 5822102"/>
                <a:gd name="connsiteY11" fmla="*/ 99280 h 6685267"/>
                <a:gd name="connsiteX12" fmla="*/ 3405404 w 5822102"/>
                <a:gd name="connsiteY12" fmla="*/ 131937 h 6685267"/>
                <a:gd name="connsiteX13" fmla="*/ 3089702 w 5822102"/>
                <a:gd name="connsiteY13" fmla="*/ 190190 h 6685267"/>
                <a:gd name="connsiteX14" fmla="*/ 2780132 w 5822102"/>
                <a:gd name="connsiteY14" fmla="*/ 273457 h 6685267"/>
                <a:gd name="connsiteX15" fmla="*/ 2478040 w 5822102"/>
                <a:gd name="connsiteY15" fmla="*/ 379654 h 6685267"/>
                <a:gd name="connsiteX16" fmla="*/ 2184897 w 5822102"/>
                <a:gd name="connsiteY16" fmla="*/ 507972 h 6685267"/>
                <a:gd name="connsiteX17" fmla="*/ 1629141 w 5822102"/>
                <a:gd name="connsiteY17" fmla="*/ 823205 h 6685267"/>
                <a:gd name="connsiteX18" fmla="*/ 1497711 w 5822102"/>
                <a:gd name="connsiteY18" fmla="*/ 914000 h 6685267"/>
                <a:gd name="connsiteX19" fmla="*/ 1433099 w 5822102"/>
                <a:gd name="connsiteY19" fmla="*/ 960903 h 6685267"/>
                <a:gd name="connsiteX20" fmla="*/ 1369346 w 5822102"/>
                <a:gd name="connsiteY20" fmla="*/ 1008963 h 6685267"/>
                <a:gd name="connsiteX21" fmla="*/ 1123406 w 5822102"/>
                <a:gd name="connsiteY21" fmla="*/ 1212905 h 6685267"/>
                <a:gd name="connsiteX22" fmla="*/ 684367 w 5822102"/>
                <a:gd name="connsiteY22" fmla="*/ 1675564 h 6685267"/>
                <a:gd name="connsiteX23" fmla="*/ 497153 w 5822102"/>
                <a:gd name="connsiteY23" fmla="*/ 1933588 h 6685267"/>
                <a:gd name="connsiteX24" fmla="*/ 337770 w 5822102"/>
                <a:gd name="connsiteY24" fmla="*/ 2208983 h 6685267"/>
                <a:gd name="connsiteX25" fmla="*/ 302461 w 5822102"/>
                <a:gd name="connsiteY25" fmla="*/ 2280207 h 6685267"/>
                <a:gd name="connsiteX26" fmla="*/ 285296 w 5822102"/>
                <a:gd name="connsiteY26" fmla="*/ 2316107 h 6685267"/>
                <a:gd name="connsiteX27" fmla="*/ 268991 w 5822102"/>
                <a:gd name="connsiteY27" fmla="*/ 2352355 h 6685267"/>
                <a:gd name="connsiteX28" fmla="*/ 237849 w 5822102"/>
                <a:gd name="connsiteY28" fmla="*/ 2425432 h 6685267"/>
                <a:gd name="connsiteX29" fmla="*/ 208670 w 5822102"/>
                <a:gd name="connsiteY29" fmla="*/ 2499319 h 6685267"/>
                <a:gd name="connsiteX30" fmla="*/ 113775 w 5822102"/>
                <a:gd name="connsiteY30" fmla="*/ 2801929 h 6685267"/>
                <a:gd name="connsiteX31" fmla="*/ 36781 w 5822102"/>
                <a:gd name="connsiteY31" fmla="*/ 3428922 h 6685267"/>
                <a:gd name="connsiteX32" fmla="*/ 69148 w 5822102"/>
                <a:gd name="connsiteY32" fmla="*/ 3741955 h 6685267"/>
                <a:gd name="connsiteX33" fmla="*/ 167966 w 5822102"/>
                <a:gd name="connsiteY33" fmla="*/ 4041323 h 6685267"/>
                <a:gd name="connsiteX34" fmla="*/ 202049 w 5822102"/>
                <a:gd name="connsiteY34" fmla="*/ 4112894 h 6685267"/>
                <a:gd name="connsiteX35" fmla="*/ 239933 w 5822102"/>
                <a:gd name="connsiteY35" fmla="*/ 4182843 h 6685267"/>
                <a:gd name="connsiteX36" fmla="*/ 323916 w 5822102"/>
                <a:gd name="connsiteY36" fmla="*/ 4318456 h 6685267"/>
                <a:gd name="connsiteX37" fmla="*/ 416604 w 5822102"/>
                <a:gd name="connsiteY37" fmla="*/ 4449436 h 6685267"/>
                <a:gd name="connsiteX38" fmla="*/ 515911 w 5822102"/>
                <a:gd name="connsiteY38" fmla="*/ 4576711 h 6685267"/>
                <a:gd name="connsiteX39" fmla="*/ 722619 w 5822102"/>
                <a:gd name="connsiteY39" fmla="*/ 4828482 h 6685267"/>
                <a:gd name="connsiteX40" fmla="*/ 825972 w 5822102"/>
                <a:gd name="connsiteY40" fmla="*/ 4956104 h 6685267"/>
                <a:gd name="connsiteX41" fmla="*/ 926506 w 5822102"/>
                <a:gd name="connsiteY41" fmla="*/ 5085347 h 6685267"/>
                <a:gd name="connsiteX42" fmla="*/ 1027040 w 5822102"/>
                <a:gd name="connsiteY42" fmla="*/ 5210191 h 6685267"/>
                <a:gd name="connsiteX43" fmla="*/ 1132110 w 5822102"/>
                <a:gd name="connsiteY43" fmla="*/ 5330748 h 6685267"/>
                <a:gd name="connsiteX44" fmla="*/ 1354880 w 5822102"/>
                <a:gd name="connsiteY44" fmla="*/ 5558083 h 6685267"/>
                <a:gd name="connsiteX45" fmla="*/ 1855220 w 5822102"/>
                <a:gd name="connsiteY45" fmla="*/ 5937591 h 6685267"/>
                <a:gd name="connsiteX46" fmla="*/ 2131810 w 5822102"/>
                <a:gd name="connsiteY46" fmla="*/ 6080268 h 6685267"/>
                <a:gd name="connsiteX47" fmla="*/ 2423726 w 5822102"/>
                <a:gd name="connsiteY47" fmla="*/ 6188087 h 6685267"/>
                <a:gd name="connsiteX48" fmla="*/ 2727780 w 5822102"/>
                <a:gd name="connsiteY48" fmla="*/ 6262552 h 6685267"/>
                <a:gd name="connsiteX49" fmla="*/ 3041276 w 5822102"/>
                <a:gd name="connsiteY49" fmla="*/ 6304245 h 6685267"/>
                <a:gd name="connsiteX50" fmla="*/ 3360532 w 5822102"/>
                <a:gd name="connsiteY50" fmla="*/ 6317331 h 6685267"/>
                <a:gd name="connsiteX51" fmla="*/ 3439855 w 5822102"/>
                <a:gd name="connsiteY51" fmla="*/ 6316751 h 6685267"/>
                <a:gd name="connsiteX52" fmla="*/ 3478721 w 5822102"/>
                <a:gd name="connsiteY52" fmla="*/ 6315826 h 6685267"/>
                <a:gd name="connsiteX53" fmla="*/ 3517463 w 5822102"/>
                <a:gd name="connsiteY53" fmla="*/ 6313971 h 6685267"/>
                <a:gd name="connsiteX54" fmla="*/ 3671452 w 5822102"/>
                <a:gd name="connsiteY54" fmla="*/ 6301233 h 6685267"/>
                <a:gd name="connsiteX55" fmla="*/ 4265460 w 5822102"/>
                <a:gd name="connsiteY55" fmla="*/ 6149638 h 6685267"/>
                <a:gd name="connsiteX56" fmla="*/ 4546587 w 5822102"/>
                <a:gd name="connsiteY56" fmla="*/ 6018079 h 6685267"/>
                <a:gd name="connsiteX57" fmla="*/ 4818030 w 5822102"/>
                <a:gd name="connsiteY57" fmla="*/ 5858029 h 6685267"/>
                <a:gd name="connsiteX58" fmla="*/ 5081870 w 5822102"/>
                <a:gd name="connsiteY58" fmla="*/ 5676903 h 6685267"/>
                <a:gd name="connsiteX59" fmla="*/ 5212073 w 5822102"/>
                <a:gd name="connsiteY59" fmla="*/ 5581013 h 6685267"/>
                <a:gd name="connsiteX60" fmla="*/ 5343625 w 5822102"/>
                <a:gd name="connsiteY60" fmla="*/ 5481533 h 6685267"/>
                <a:gd name="connsiteX61" fmla="*/ 5610378 w 5822102"/>
                <a:gd name="connsiteY61" fmla="*/ 5284425 h 6685267"/>
                <a:gd name="connsiteX62" fmla="*/ 5822102 w 5822102"/>
                <a:gd name="connsiteY62" fmla="*/ 5126414 h 6685267"/>
                <a:gd name="connsiteX63" fmla="*/ 5822102 w 5822102"/>
                <a:gd name="connsiteY63" fmla="*/ 5556641 h 6685267"/>
                <a:gd name="connsiteX64" fmla="*/ 5576325 w 5822102"/>
                <a:gd name="connsiteY64" fmla="*/ 5749979 h 6685267"/>
                <a:gd name="connsiteX65" fmla="*/ 5447715 w 5822102"/>
                <a:gd name="connsiteY65" fmla="*/ 5852818 h 6685267"/>
                <a:gd name="connsiteX66" fmla="*/ 5315059 w 5822102"/>
                <a:gd name="connsiteY66" fmla="*/ 5956236 h 6685267"/>
                <a:gd name="connsiteX67" fmla="*/ 5038468 w 5822102"/>
                <a:gd name="connsiteY67" fmla="*/ 6155776 h 6685267"/>
                <a:gd name="connsiteX68" fmla="*/ 4741892 w 5822102"/>
                <a:gd name="connsiteY68" fmla="*/ 6338292 h 6685267"/>
                <a:gd name="connsiteX69" fmla="*/ 4420920 w 5822102"/>
                <a:gd name="connsiteY69" fmla="*/ 6492203 h 6685267"/>
                <a:gd name="connsiteX70" fmla="*/ 3717672 w 5822102"/>
                <a:gd name="connsiteY70" fmla="*/ 6670434 h 6685267"/>
                <a:gd name="connsiteX71" fmla="*/ 3535853 w 5822102"/>
                <a:gd name="connsiteY71" fmla="*/ 6683289 h 6685267"/>
                <a:gd name="connsiteX72" fmla="*/ 3490367 w 5822102"/>
                <a:gd name="connsiteY72" fmla="*/ 6684910 h 6685267"/>
                <a:gd name="connsiteX73" fmla="*/ 3445005 w 5822102"/>
                <a:gd name="connsiteY73" fmla="*/ 6685142 h 6685267"/>
                <a:gd name="connsiteX74" fmla="*/ 3355872 w 5822102"/>
                <a:gd name="connsiteY74" fmla="*/ 6684100 h 6685267"/>
                <a:gd name="connsiteX75" fmla="*/ 3179203 w 5822102"/>
                <a:gd name="connsiteY75" fmla="*/ 6677150 h 6685267"/>
                <a:gd name="connsiteX76" fmla="*/ 3002410 w 5822102"/>
                <a:gd name="connsiteY76" fmla="*/ 6661169 h 6685267"/>
                <a:gd name="connsiteX77" fmla="*/ 2650296 w 5822102"/>
                <a:gd name="connsiteY77" fmla="*/ 6604191 h 6685267"/>
                <a:gd name="connsiteX78" fmla="*/ 2306028 w 5822102"/>
                <a:gd name="connsiteY78" fmla="*/ 6505869 h 6685267"/>
                <a:gd name="connsiteX79" fmla="*/ 1978803 w 5822102"/>
                <a:gd name="connsiteY79" fmla="*/ 6363307 h 6685267"/>
                <a:gd name="connsiteX80" fmla="*/ 1678428 w 5822102"/>
                <a:gd name="connsiteY80" fmla="*/ 6177779 h 6685267"/>
                <a:gd name="connsiteX81" fmla="*/ 1175880 w 5822102"/>
                <a:gd name="connsiteY81" fmla="*/ 5710373 h 6685267"/>
                <a:gd name="connsiteX82" fmla="*/ 971502 w 5822102"/>
                <a:gd name="connsiteY82" fmla="*/ 5445399 h 6685267"/>
                <a:gd name="connsiteX83" fmla="*/ 790909 w 5822102"/>
                <a:gd name="connsiteY83" fmla="*/ 5169078 h 6685267"/>
                <a:gd name="connsiteX84" fmla="*/ 706680 w 5822102"/>
                <a:gd name="connsiteY84" fmla="*/ 5031959 h 6685267"/>
                <a:gd name="connsiteX85" fmla="*/ 619143 w 5822102"/>
                <a:gd name="connsiteY85" fmla="*/ 4897157 h 6685267"/>
                <a:gd name="connsiteX86" fmla="*/ 436465 w 5822102"/>
                <a:gd name="connsiteY86" fmla="*/ 4628710 h 6685267"/>
                <a:gd name="connsiteX87" fmla="*/ 347088 w 5822102"/>
                <a:gd name="connsiteY87" fmla="*/ 4492171 h 6685267"/>
                <a:gd name="connsiteX88" fmla="*/ 262001 w 5822102"/>
                <a:gd name="connsiteY88" fmla="*/ 4352619 h 6685267"/>
                <a:gd name="connsiteX89" fmla="*/ 118679 w 5822102"/>
                <a:gd name="connsiteY89" fmla="*/ 4059853 h 6685267"/>
                <a:gd name="connsiteX90" fmla="*/ 28322 w 5822102"/>
                <a:gd name="connsiteY90" fmla="*/ 3749136 h 6685267"/>
                <a:gd name="connsiteX91" fmla="*/ 0 w 5822102"/>
                <a:gd name="connsiteY91" fmla="*/ 3428922 h 6685267"/>
                <a:gd name="connsiteX92" fmla="*/ 253052 w 5822102"/>
                <a:gd name="connsiteY92" fmla="*/ 2174356 h 6685267"/>
                <a:gd name="connsiteX93" fmla="*/ 389141 w 5822102"/>
                <a:gd name="connsiteY93" fmla="*/ 1877652 h 6685267"/>
                <a:gd name="connsiteX94" fmla="*/ 552079 w 5822102"/>
                <a:gd name="connsiteY94" fmla="*/ 1591834 h 6685267"/>
                <a:gd name="connsiteX95" fmla="*/ 954950 w 5822102"/>
                <a:gd name="connsiteY95" fmla="*/ 1061773 h 6685267"/>
                <a:gd name="connsiteX96" fmla="*/ 1192922 w 5822102"/>
                <a:gd name="connsiteY96" fmla="*/ 822626 h 6685267"/>
                <a:gd name="connsiteX97" fmla="*/ 1255939 w 5822102"/>
                <a:gd name="connsiteY97" fmla="*/ 765880 h 6685267"/>
                <a:gd name="connsiteX98" fmla="*/ 1320183 w 5822102"/>
                <a:gd name="connsiteY98" fmla="*/ 710291 h 6685267"/>
                <a:gd name="connsiteX99" fmla="*/ 1452961 w 5822102"/>
                <a:gd name="connsiteY99" fmla="*/ 603514 h 6685267"/>
                <a:gd name="connsiteX100" fmla="*/ 2033360 w 5822102"/>
                <a:gd name="connsiteY100" fmla="*/ 235818 h 6685267"/>
                <a:gd name="connsiteX101" fmla="*/ 2512513 w 5822102"/>
                <a:gd name="connsiteY101" fmla="*/ 30012 h 668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5822102" h="6685267">
                  <a:moveTo>
                    <a:pt x="2605444" y="0"/>
                  </a:moveTo>
                  <a:lnTo>
                    <a:pt x="4757391" y="0"/>
                  </a:lnTo>
                  <a:lnTo>
                    <a:pt x="4913680" y="56274"/>
                  </a:lnTo>
                  <a:cubicBezTo>
                    <a:pt x="5074659" y="119278"/>
                    <a:pt x="5229483" y="195083"/>
                    <a:pt x="5376238" y="282027"/>
                  </a:cubicBezTo>
                  <a:cubicBezTo>
                    <a:pt x="5474014" y="340105"/>
                    <a:pt x="5568080" y="403280"/>
                    <a:pt x="5658024" y="471014"/>
                  </a:cubicBezTo>
                  <a:lnTo>
                    <a:pt x="5822102" y="609109"/>
                  </a:lnTo>
                  <a:lnTo>
                    <a:pt x="5822102" y="760697"/>
                  </a:lnTo>
                  <a:lnTo>
                    <a:pt x="5707785" y="666601"/>
                  </a:lnTo>
                  <a:cubicBezTo>
                    <a:pt x="5665273" y="633682"/>
                    <a:pt x="5621749" y="602008"/>
                    <a:pt x="5577306" y="571666"/>
                  </a:cubicBezTo>
                  <a:cubicBezTo>
                    <a:pt x="5487929" y="511562"/>
                    <a:pt x="5395118" y="456089"/>
                    <a:pt x="5298630" y="407449"/>
                  </a:cubicBezTo>
                  <a:cubicBezTo>
                    <a:pt x="5106266" y="309010"/>
                    <a:pt x="4901153" y="235355"/>
                    <a:pt x="4690768" y="184979"/>
                  </a:cubicBezTo>
                  <a:cubicBezTo>
                    <a:pt x="4480382" y="134486"/>
                    <a:pt x="4264724" y="106807"/>
                    <a:pt x="4048577" y="99280"/>
                  </a:cubicBezTo>
                  <a:cubicBezTo>
                    <a:pt x="3832182" y="90709"/>
                    <a:pt x="3617997" y="102290"/>
                    <a:pt x="3405404" y="131937"/>
                  </a:cubicBezTo>
                  <a:cubicBezTo>
                    <a:pt x="3299353" y="147340"/>
                    <a:pt x="3193915" y="166449"/>
                    <a:pt x="3089702" y="190190"/>
                  </a:cubicBezTo>
                  <a:cubicBezTo>
                    <a:pt x="2985491" y="214278"/>
                    <a:pt x="2882137" y="241725"/>
                    <a:pt x="2780132" y="273457"/>
                  </a:cubicBezTo>
                  <a:cubicBezTo>
                    <a:pt x="2678126" y="305073"/>
                    <a:pt x="2577348" y="340510"/>
                    <a:pt x="2478040" y="379654"/>
                  </a:cubicBezTo>
                  <a:cubicBezTo>
                    <a:pt x="2378854" y="418914"/>
                    <a:pt x="2281017" y="461763"/>
                    <a:pt x="2184897" y="507972"/>
                  </a:cubicBezTo>
                  <a:cubicBezTo>
                    <a:pt x="1992657" y="600271"/>
                    <a:pt x="1806791" y="705542"/>
                    <a:pt x="1629141" y="823205"/>
                  </a:cubicBezTo>
                  <a:cubicBezTo>
                    <a:pt x="1584882" y="852736"/>
                    <a:pt x="1540745" y="882731"/>
                    <a:pt x="1497711" y="914000"/>
                  </a:cubicBezTo>
                  <a:cubicBezTo>
                    <a:pt x="1475888" y="929286"/>
                    <a:pt x="1454555" y="945153"/>
                    <a:pt x="1433099" y="960903"/>
                  </a:cubicBezTo>
                  <a:cubicBezTo>
                    <a:pt x="1411521" y="976537"/>
                    <a:pt x="1390311" y="992634"/>
                    <a:pt x="1369346" y="1008963"/>
                  </a:cubicBezTo>
                  <a:cubicBezTo>
                    <a:pt x="1285119" y="1074165"/>
                    <a:pt x="1202730" y="1141797"/>
                    <a:pt x="1123406" y="1212905"/>
                  </a:cubicBezTo>
                  <a:cubicBezTo>
                    <a:pt x="964391" y="1354656"/>
                    <a:pt x="816900" y="1509261"/>
                    <a:pt x="684367" y="1675564"/>
                  </a:cubicBezTo>
                  <a:cubicBezTo>
                    <a:pt x="618161" y="1758716"/>
                    <a:pt x="555512" y="1844763"/>
                    <a:pt x="497153" y="1933588"/>
                  </a:cubicBezTo>
                  <a:cubicBezTo>
                    <a:pt x="439775" y="2022877"/>
                    <a:pt x="385584" y="2114367"/>
                    <a:pt x="337770" y="2208983"/>
                  </a:cubicBezTo>
                  <a:cubicBezTo>
                    <a:pt x="325388" y="2232493"/>
                    <a:pt x="313862" y="2256349"/>
                    <a:pt x="302461" y="2280207"/>
                  </a:cubicBezTo>
                  <a:lnTo>
                    <a:pt x="285296" y="2316107"/>
                  </a:lnTo>
                  <a:lnTo>
                    <a:pt x="268991" y="2352355"/>
                  </a:lnTo>
                  <a:cubicBezTo>
                    <a:pt x="258324" y="2376560"/>
                    <a:pt x="247535" y="2400764"/>
                    <a:pt x="237849" y="2425432"/>
                  </a:cubicBezTo>
                  <a:cubicBezTo>
                    <a:pt x="228163" y="2450099"/>
                    <a:pt x="217498" y="2474419"/>
                    <a:pt x="208670" y="2499319"/>
                  </a:cubicBezTo>
                  <a:cubicBezTo>
                    <a:pt x="170909" y="2598219"/>
                    <a:pt x="138908" y="2699206"/>
                    <a:pt x="113775" y="2801929"/>
                  </a:cubicBezTo>
                  <a:cubicBezTo>
                    <a:pt x="62773" y="3006911"/>
                    <a:pt x="36659" y="3217917"/>
                    <a:pt x="36781" y="3428922"/>
                  </a:cubicBezTo>
                  <a:cubicBezTo>
                    <a:pt x="37394" y="3534078"/>
                    <a:pt x="47816" y="3639001"/>
                    <a:pt x="69148" y="3741955"/>
                  </a:cubicBezTo>
                  <a:cubicBezTo>
                    <a:pt x="91585" y="3844679"/>
                    <a:pt x="124074" y="3945202"/>
                    <a:pt x="167966" y="4041323"/>
                  </a:cubicBezTo>
                  <a:cubicBezTo>
                    <a:pt x="178387" y="4065528"/>
                    <a:pt x="190525" y="4089153"/>
                    <a:pt x="202049" y="4112894"/>
                  </a:cubicBezTo>
                  <a:cubicBezTo>
                    <a:pt x="214555" y="4136288"/>
                    <a:pt x="226447" y="4159912"/>
                    <a:pt x="239933" y="4182843"/>
                  </a:cubicBezTo>
                  <a:cubicBezTo>
                    <a:pt x="265680" y="4229167"/>
                    <a:pt x="294368" y="4274101"/>
                    <a:pt x="323916" y="4318456"/>
                  </a:cubicBezTo>
                  <a:cubicBezTo>
                    <a:pt x="353341" y="4362927"/>
                    <a:pt x="384849" y="4406240"/>
                    <a:pt x="416604" y="4449436"/>
                  </a:cubicBezTo>
                  <a:cubicBezTo>
                    <a:pt x="448847" y="4492286"/>
                    <a:pt x="482319" y="4534557"/>
                    <a:pt x="515911" y="4576711"/>
                  </a:cubicBezTo>
                  <a:cubicBezTo>
                    <a:pt x="583219" y="4661137"/>
                    <a:pt x="653594" y="4743825"/>
                    <a:pt x="722619" y="4828482"/>
                  </a:cubicBezTo>
                  <a:cubicBezTo>
                    <a:pt x="757315" y="4870637"/>
                    <a:pt x="791889" y="4913138"/>
                    <a:pt x="825972" y="4956104"/>
                  </a:cubicBezTo>
                  <a:cubicBezTo>
                    <a:pt x="859934" y="4998722"/>
                    <a:pt x="893649" y="5044004"/>
                    <a:pt x="926506" y="5085347"/>
                  </a:cubicBezTo>
                  <a:cubicBezTo>
                    <a:pt x="959119" y="5127734"/>
                    <a:pt x="993324" y="5168847"/>
                    <a:pt x="1027040" y="5210191"/>
                  </a:cubicBezTo>
                  <a:cubicBezTo>
                    <a:pt x="1061737" y="5250840"/>
                    <a:pt x="1096188" y="5291488"/>
                    <a:pt x="1132110" y="5330748"/>
                  </a:cubicBezTo>
                  <a:cubicBezTo>
                    <a:pt x="1203465" y="5409731"/>
                    <a:pt x="1277639" y="5485818"/>
                    <a:pt x="1354880" y="5558083"/>
                  </a:cubicBezTo>
                  <a:cubicBezTo>
                    <a:pt x="1509603" y="5702266"/>
                    <a:pt x="1676588" y="5830930"/>
                    <a:pt x="1855220" y="5937591"/>
                  </a:cubicBezTo>
                  <a:cubicBezTo>
                    <a:pt x="1944720" y="5990632"/>
                    <a:pt x="2036549" y="6039272"/>
                    <a:pt x="2131810" y="6080268"/>
                  </a:cubicBezTo>
                  <a:cubicBezTo>
                    <a:pt x="2226460" y="6122423"/>
                    <a:pt x="2324173" y="6157977"/>
                    <a:pt x="2423726" y="6188087"/>
                  </a:cubicBezTo>
                  <a:cubicBezTo>
                    <a:pt x="2523280" y="6218313"/>
                    <a:pt x="2624794" y="6242749"/>
                    <a:pt x="2727780" y="6262552"/>
                  </a:cubicBezTo>
                  <a:cubicBezTo>
                    <a:pt x="2830890" y="6282008"/>
                    <a:pt x="2935714" y="6295326"/>
                    <a:pt x="3041276" y="6304245"/>
                  </a:cubicBezTo>
                  <a:cubicBezTo>
                    <a:pt x="3146836" y="6313277"/>
                    <a:pt x="3253499" y="6317215"/>
                    <a:pt x="3360532" y="6317331"/>
                  </a:cubicBezTo>
                  <a:cubicBezTo>
                    <a:pt x="3387259" y="6317331"/>
                    <a:pt x="3414354" y="6317794"/>
                    <a:pt x="3439855" y="6316751"/>
                  </a:cubicBezTo>
                  <a:lnTo>
                    <a:pt x="3478721" y="6315826"/>
                  </a:lnTo>
                  <a:lnTo>
                    <a:pt x="3517463" y="6313971"/>
                  </a:lnTo>
                  <a:cubicBezTo>
                    <a:pt x="3569078" y="6311772"/>
                    <a:pt x="3620449" y="6306907"/>
                    <a:pt x="3671452" y="6301233"/>
                  </a:cubicBezTo>
                  <a:cubicBezTo>
                    <a:pt x="3875707" y="6277608"/>
                    <a:pt x="4074445" y="6225841"/>
                    <a:pt x="4265460" y="6149638"/>
                  </a:cubicBezTo>
                  <a:cubicBezTo>
                    <a:pt x="4361212" y="6111884"/>
                    <a:pt x="4454636" y="6067065"/>
                    <a:pt x="4546587" y="6018079"/>
                  </a:cubicBezTo>
                  <a:cubicBezTo>
                    <a:pt x="4638662" y="5969322"/>
                    <a:pt x="4729020" y="5915240"/>
                    <a:pt x="4818030" y="5858029"/>
                  </a:cubicBezTo>
                  <a:cubicBezTo>
                    <a:pt x="4907038" y="5800703"/>
                    <a:pt x="4994577" y="5739672"/>
                    <a:pt x="5081870" y="5676903"/>
                  </a:cubicBezTo>
                  <a:cubicBezTo>
                    <a:pt x="5125392" y="5645519"/>
                    <a:pt x="5168794" y="5613324"/>
                    <a:pt x="5212073" y="5581013"/>
                  </a:cubicBezTo>
                  <a:lnTo>
                    <a:pt x="5343625" y="5481533"/>
                  </a:lnTo>
                  <a:cubicBezTo>
                    <a:pt x="5432696" y="5414768"/>
                    <a:pt x="5521951" y="5349452"/>
                    <a:pt x="5610378" y="5284425"/>
                  </a:cubicBezTo>
                  <a:lnTo>
                    <a:pt x="5822102" y="5126414"/>
                  </a:lnTo>
                  <a:lnTo>
                    <a:pt x="5822102" y="5556641"/>
                  </a:lnTo>
                  <a:lnTo>
                    <a:pt x="5576325" y="5749979"/>
                  </a:lnTo>
                  <a:lnTo>
                    <a:pt x="5447715" y="5852818"/>
                  </a:lnTo>
                  <a:cubicBezTo>
                    <a:pt x="5403945" y="5887445"/>
                    <a:pt x="5359932" y="5922073"/>
                    <a:pt x="5315059" y="5956236"/>
                  </a:cubicBezTo>
                  <a:cubicBezTo>
                    <a:pt x="5225682" y="6024680"/>
                    <a:pt x="5133976" y="6091734"/>
                    <a:pt x="5038468" y="6155776"/>
                  </a:cubicBezTo>
                  <a:cubicBezTo>
                    <a:pt x="4943084" y="6219703"/>
                    <a:pt x="4845002" y="6281777"/>
                    <a:pt x="4741892" y="6338292"/>
                  </a:cubicBezTo>
                  <a:cubicBezTo>
                    <a:pt x="4638784" y="6394692"/>
                    <a:pt x="4532120" y="6447038"/>
                    <a:pt x="4420920" y="6492203"/>
                  </a:cubicBezTo>
                  <a:cubicBezTo>
                    <a:pt x="4199255" y="6583693"/>
                    <a:pt x="3959813" y="6644840"/>
                    <a:pt x="3717672" y="6670434"/>
                  </a:cubicBezTo>
                  <a:cubicBezTo>
                    <a:pt x="3657106" y="6676456"/>
                    <a:pt x="3596419" y="6681321"/>
                    <a:pt x="3535853" y="6683289"/>
                  </a:cubicBezTo>
                  <a:lnTo>
                    <a:pt x="3490367" y="6684910"/>
                  </a:lnTo>
                  <a:lnTo>
                    <a:pt x="3445005" y="6685142"/>
                  </a:lnTo>
                  <a:cubicBezTo>
                    <a:pt x="3414354" y="6685605"/>
                    <a:pt x="3385297" y="6684679"/>
                    <a:pt x="3355872" y="6684100"/>
                  </a:cubicBezTo>
                  <a:cubicBezTo>
                    <a:pt x="3297146" y="6683405"/>
                    <a:pt x="3238052" y="6680047"/>
                    <a:pt x="3179203" y="6677150"/>
                  </a:cubicBezTo>
                  <a:cubicBezTo>
                    <a:pt x="3120232" y="6672519"/>
                    <a:pt x="3061259" y="6668233"/>
                    <a:pt x="3002410" y="6661169"/>
                  </a:cubicBezTo>
                  <a:cubicBezTo>
                    <a:pt x="2884589" y="6647851"/>
                    <a:pt x="2766891" y="6629669"/>
                    <a:pt x="2650296" y="6604191"/>
                  </a:cubicBezTo>
                  <a:cubicBezTo>
                    <a:pt x="2533702" y="6578713"/>
                    <a:pt x="2418456" y="6545938"/>
                    <a:pt x="2306028" y="6505869"/>
                  </a:cubicBezTo>
                  <a:cubicBezTo>
                    <a:pt x="2193602" y="6465683"/>
                    <a:pt x="2084118" y="6417738"/>
                    <a:pt x="1978803" y="6363307"/>
                  </a:cubicBezTo>
                  <a:cubicBezTo>
                    <a:pt x="1873855" y="6308066"/>
                    <a:pt x="1773077" y="6246340"/>
                    <a:pt x="1678428" y="6177779"/>
                  </a:cubicBezTo>
                  <a:cubicBezTo>
                    <a:pt x="1488393" y="6041356"/>
                    <a:pt x="1321900" y="5881423"/>
                    <a:pt x="1175880" y="5710373"/>
                  </a:cubicBezTo>
                  <a:cubicBezTo>
                    <a:pt x="1103177" y="5624441"/>
                    <a:pt x="1035501" y="5535732"/>
                    <a:pt x="971502" y="5445399"/>
                  </a:cubicBezTo>
                  <a:cubicBezTo>
                    <a:pt x="907380" y="5355069"/>
                    <a:pt x="847550" y="5262768"/>
                    <a:pt x="790909" y="5169078"/>
                  </a:cubicBezTo>
                  <a:cubicBezTo>
                    <a:pt x="761974" y="5121712"/>
                    <a:pt x="735492" y="5077357"/>
                    <a:pt x="706680" y="5031959"/>
                  </a:cubicBezTo>
                  <a:cubicBezTo>
                    <a:pt x="678114" y="4986910"/>
                    <a:pt x="649058" y="4941860"/>
                    <a:pt x="619143" y="4897157"/>
                  </a:cubicBezTo>
                  <a:lnTo>
                    <a:pt x="436465" y="4628710"/>
                  </a:lnTo>
                  <a:cubicBezTo>
                    <a:pt x="406182" y="4583544"/>
                    <a:pt x="376267" y="4538147"/>
                    <a:pt x="347088" y="4492171"/>
                  </a:cubicBezTo>
                  <a:cubicBezTo>
                    <a:pt x="317908" y="4446194"/>
                    <a:pt x="288974" y="4400102"/>
                    <a:pt x="262001" y="4352619"/>
                  </a:cubicBezTo>
                  <a:cubicBezTo>
                    <a:pt x="207934" y="4258119"/>
                    <a:pt x="158280" y="4160840"/>
                    <a:pt x="118679" y="4059853"/>
                  </a:cubicBezTo>
                  <a:cubicBezTo>
                    <a:pt x="78343" y="3959214"/>
                    <a:pt x="48429" y="3854870"/>
                    <a:pt x="28322" y="3749136"/>
                  </a:cubicBezTo>
                  <a:cubicBezTo>
                    <a:pt x="9073" y="3643402"/>
                    <a:pt x="0" y="3536046"/>
                    <a:pt x="0" y="3428922"/>
                  </a:cubicBezTo>
                  <a:cubicBezTo>
                    <a:pt x="1594" y="3001816"/>
                    <a:pt x="89010" y="2575868"/>
                    <a:pt x="253052" y="2174356"/>
                  </a:cubicBezTo>
                  <a:cubicBezTo>
                    <a:pt x="294246" y="2074066"/>
                    <a:pt x="338873" y="1974700"/>
                    <a:pt x="389141" y="1877652"/>
                  </a:cubicBezTo>
                  <a:cubicBezTo>
                    <a:pt x="438672" y="1780256"/>
                    <a:pt x="493230" y="1684945"/>
                    <a:pt x="552079" y="1591834"/>
                  </a:cubicBezTo>
                  <a:cubicBezTo>
                    <a:pt x="669900" y="1405728"/>
                    <a:pt x="804394" y="1227729"/>
                    <a:pt x="954950" y="1061773"/>
                  </a:cubicBezTo>
                  <a:cubicBezTo>
                    <a:pt x="1030597" y="979085"/>
                    <a:pt x="1109552" y="898829"/>
                    <a:pt x="1192922" y="822626"/>
                  </a:cubicBezTo>
                  <a:cubicBezTo>
                    <a:pt x="1213642" y="803402"/>
                    <a:pt x="1234483" y="784409"/>
                    <a:pt x="1255939" y="765880"/>
                  </a:cubicBezTo>
                  <a:cubicBezTo>
                    <a:pt x="1277273" y="747234"/>
                    <a:pt x="1298237" y="728241"/>
                    <a:pt x="1320183" y="710291"/>
                  </a:cubicBezTo>
                  <a:cubicBezTo>
                    <a:pt x="1363585" y="673811"/>
                    <a:pt x="1408088" y="638489"/>
                    <a:pt x="1452961" y="603514"/>
                  </a:cubicBezTo>
                  <a:cubicBezTo>
                    <a:pt x="1633310" y="464543"/>
                    <a:pt x="1828125" y="341437"/>
                    <a:pt x="2033360" y="235818"/>
                  </a:cubicBezTo>
                  <a:cubicBezTo>
                    <a:pt x="2187242" y="156561"/>
                    <a:pt x="2347554" y="87597"/>
                    <a:pt x="2512513" y="3001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15102EBE-A80F-4CFF-B1DD-941EF9728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04998" y="98659"/>
              <a:ext cx="5774333" cy="6315453"/>
            </a:xfrm>
            <a:custGeom>
              <a:avLst/>
              <a:gdLst>
                <a:gd name="connsiteX0" fmla="*/ 3707237 w 5774333"/>
                <a:gd name="connsiteY0" fmla="*/ 1489 h 6315453"/>
                <a:gd name="connsiteX1" fmla="*/ 4037665 w 5774333"/>
                <a:gd name="connsiteY1" fmla="*/ 6121 h 6315453"/>
                <a:gd name="connsiteX2" fmla="*/ 4692239 w 5774333"/>
                <a:gd name="connsiteY2" fmla="*/ 102128 h 6315453"/>
                <a:gd name="connsiteX3" fmla="*/ 5315059 w 5774333"/>
                <a:gd name="connsiteY3" fmla="*/ 324945 h 6315453"/>
                <a:gd name="connsiteX4" fmla="*/ 5738325 w 5774333"/>
                <a:gd name="connsiteY4" fmla="*/ 578286 h 6315453"/>
                <a:gd name="connsiteX5" fmla="*/ 5774333 w 5774333"/>
                <a:gd name="connsiteY5" fmla="*/ 606551 h 6315453"/>
                <a:gd name="connsiteX6" fmla="*/ 5774333 w 5774333"/>
                <a:gd name="connsiteY6" fmla="*/ 975490 h 6315453"/>
                <a:gd name="connsiteX7" fmla="*/ 5676001 w 5774333"/>
                <a:gd name="connsiteY7" fmla="*/ 889749 h 6315453"/>
                <a:gd name="connsiteX8" fmla="*/ 5177132 w 5774333"/>
                <a:gd name="connsiteY8" fmla="*/ 581926 h 6315453"/>
                <a:gd name="connsiteX9" fmla="*/ 4615735 w 5774333"/>
                <a:gd name="connsiteY9" fmla="*/ 388640 h 6315453"/>
                <a:gd name="connsiteX10" fmla="*/ 4020010 w 5774333"/>
                <a:gd name="connsiteY10" fmla="*/ 308500 h 6315453"/>
                <a:gd name="connsiteX11" fmla="*/ 3416315 w 5774333"/>
                <a:gd name="connsiteY11" fmla="*/ 328882 h 6315453"/>
                <a:gd name="connsiteX12" fmla="*/ 2823779 w 5774333"/>
                <a:gd name="connsiteY12" fmla="*/ 446545 h 6315453"/>
                <a:gd name="connsiteX13" fmla="*/ 2256987 w 5774333"/>
                <a:gd name="connsiteY13" fmla="*/ 651296 h 6315453"/>
                <a:gd name="connsiteX14" fmla="*/ 1244169 w 5774333"/>
                <a:gd name="connsiteY14" fmla="*/ 1280374 h 6315453"/>
                <a:gd name="connsiteX15" fmla="*/ 830141 w 5774333"/>
                <a:gd name="connsiteY15" fmla="*/ 1700184 h 6315453"/>
                <a:gd name="connsiteX16" fmla="*/ 502792 w 5774333"/>
                <a:gd name="connsiteY16" fmla="*/ 2182300 h 6315453"/>
                <a:gd name="connsiteX17" fmla="*/ 280637 w 5774333"/>
                <a:gd name="connsiteY17" fmla="*/ 2715256 h 6315453"/>
                <a:gd name="connsiteX18" fmla="*/ 199843 w 5774333"/>
                <a:gd name="connsiteY18" fmla="*/ 3283418 h 6315453"/>
                <a:gd name="connsiteX19" fmla="*/ 233926 w 5774333"/>
                <a:gd name="connsiteY19" fmla="*/ 3561593 h 6315453"/>
                <a:gd name="connsiteX20" fmla="*/ 334582 w 5774333"/>
                <a:gd name="connsiteY20" fmla="*/ 3821816 h 6315453"/>
                <a:gd name="connsiteX21" fmla="*/ 404834 w 5774333"/>
                <a:gd name="connsiteY21" fmla="*/ 3944343 h 6315453"/>
                <a:gd name="connsiteX22" fmla="*/ 485506 w 5774333"/>
                <a:gd name="connsiteY22" fmla="*/ 4062932 h 6315453"/>
                <a:gd name="connsiteX23" fmla="*/ 671861 w 5774333"/>
                <a:gd name="connsiteY23" fmla="*/ 4292120 h 6315453"/>
                <a:gd name="connsiteX24" fmla="*/ 873542 w 5774333"/>
                <a:gd name="connsiteY24" fmla="*/ 4523044 h 6315453"/>
                <a:gd name="connsiteX25" fmla="*/ 973831 w 5774333"/>
                <a:gd name="connsiteY25" fmla="*/ 4643601 h 6315453"/>
                <a:gd name="connsiteX26" fmla="*/ 1022014 w 5774333"/>
                <a:gd name="connsiteY26" fmla="*/ 4702780 h 6315453"/>
                <a:gd name="connsiteX27" fmla="*/ 1069215 w 5774333"/>
                <a:gd name="connsiteY27" fmla="*/ 4759411 h 6315453"/>
                <a:gd name="connsiteX28" fmla="*/ 1474784 w 5774333"/>
                <a:gd name="connsiteY28" fmla="*/ 5177948 h 6315453"/>
                <a:gd name="connsiteX29" fmla="*/ 1690442 w 5774333"/>
                <a:gd name="connsiteY29" fmla="*/ 5366255 h 6315453"/>
                <a:gd name="connsiteX30" fmla="*/ 1916276 w 5774333"/>
                <a:gd name="connsiteY30" fmla="*/ 5539852 h 6315453"/>
                <a:gd name="connsiteX31" fmla="*/ 2420784 w 5774333"/>
                <a:gd name="connsiteY31" fmla="*/ 5814437 h 6315453"/>
                <a:gd name="connsiteX32" fmla="*/ 2703015 w 5774333"/>
                <a:gd name="connsiteY32" fmla="*/ 5892029 h 6315453"/>
                <a:gd name="connsiteX33" fmla="*/ 2775350 w 5774333"/>
                <a:gd name="connsiteY33" fmla="*/ 5905695 h 6315453"/>
                <a:gd name="connsiteX34" fmla="*/ 2848299 w 5774333"/>
                <a:gd name="connsiteY34" fmla="*/ 5917161 h 6315453"/>
                <a:gd name="connsiteX35" fmla="*/ 2995544 w 5774333"/>
                <a:gd name="connsiteY35" fmla="*/ 5933605 h 6315453"/>
                <a:gd name="connsiteX36" fmla="*/ 3069596 w 5774333"/>
                <a:gd name="connsiteY36" fmla="*/ 5938933 h 6315453"/>
                <a:gd name="connsiteX37" fmla="*/ 3143894 w 5774333"/>
                <a:gd name="connsiteY37" fmla="*/ 5942639 h 6315453"/>
                <a:gd name="connsiteX38" fmla="*/ 3218436 w 5774333"/>
                <a:gd name="connsiteY38" fmla="*/ 5944260 h 6315453"/>
                <a:gd name="connsiteX39" fmla="*/ 3293101 w 5774333"/>
                <a:gd name="connsiteY39" fmla="*/ 5943913 h 6315453"/>
                <a:gd name="connsiteX40" fmla="*/ 3330494 w 5774333"/>
                <a:gd name="connsiteY40" fmla="*/ 5943565 h 6315453"/>
                <a:gd name="connsiteX41" fmla="*/ 3366540 w 5774333"/>
                <a:gd name="connsiteY41" fmla="*/ 5942059 h 6315453"/>
                <a:gd name="connsiteX42" fmla="*/ 3402462 w 5774333"/>
                <a:gd name="connsiteY42" fmla="*/ 5940323 h 6315453"/>
                <a:gd name="connsiteX43" fmla="*/ 3438262 w 5774333"/>
                <a:gd name="connsiteY43" fmla="*/ 5937543 h 6315453"/>
                <a:gd name="connsiteX44" fmla="*/ 3580236 w 5774333"/>
                <a:gd name="connsiteY44" fmla="*/ 5920982 h 6315453"/>
                <a:gd name="connsiteX45" fmla="*/ 4121034 w 5774333"/>
                <a:gd name="connsiteY45" fmla="*/ 5753290 h 6315453"/>
                <a:gd name="connsiteX46" fmla="*/ 4620639 w 5774333"/>
                <a:gd name="connsiteY46" fmla="*/ 5459364 h 6315453"/>
                <a:gd name="connsiteX47" fmla="*/ 4741771 w 5774333"/>
                <a:gd name="connsiteY47" fmla="*/ 5372971 h 6315453"/>
                <a:gd name="connsiteX48" fmla="*/ 4862901 w 5774333"/>
                <a:gd name="connsiteY48" fmla="*/ 5283682 h 6315453"/>
                <a:gd name="connsiteX49" fmla="*/ 5108229 w 5774333"/>
                <a:gd name="connsiteY49" fmla="*/ 5098386 h 6315453"/>
                <a:gd name="connsiteX50" fmla="*/ 5612493 w 5774333"/>
                <a:gd name="connsiteY50" fmla="*/ 4739724 h 6315453"/>
                <a:gd name="connsiteX51" fmla="*/ 5774333 w 5774333"/>
                <a:gd name="connsiteY51" fmla="*/ 4623488 h 6315453"/>
                <a:gd name="connsiteX52" fmla="*/ 5774333 w 5774333"/>
                <a:gd name="connsiteY52" fmla="*/ 5232926 h 6315453"/>
                <a:gd name="connsiteX53" fmla="*/ 5676492 w 5774333"/>
                <a:gd name="connsiteY53" fmla="*/ 5306859 h 6315453"/>
                <a:gd name="connsiteX54" fmla="*/ 5426260 w 5774333"/>
                <a:gd name="connsiteY54" fmla="*/ 5486233 h 6315453"/>
                <a:gd name="connsiteX55" fmla="*/ 5300225 w 5774333"/>
                <a:gd name="connsiteY55" fmla="*/ 5576217 h 6315453"/>
                <a:gd name="connsiteX56" fmla="*/ 5170757 w 5774333"/>
                <a:gd name="connsiteY56" fmla="*/ 5666780 h 6315453"/>
                <a:gd name="connsiteX57" fmla="*/ 5038100 w 5774333"/>
                <a:gd name="connsiteY57" fmla="*/ 5756185 h 6315453"/>
                <a:gd name="connsiteX58" fmla="*/ 4901276 w 5774333"/>
                <a:gd name="connsiteY58" fmla="*/ 5843043 h 6315453"/>
                <a:gd name="connsiteX59" fmla="*/ 4614019 w 5774333"/>
                <a:gd name="connsiteY59" fmla="*/ 6006103 h 6315453"/>
                <a:gd name="connsiteX60" fmla="*/ 4305061 w 5774333"/>
                <a:gd name="connsiteY60" fmla="*/ 6144726 h 6315453"/>
                <a:gd name="connsiteX61" fmla="*/ 3632710 w 5774333"/>
                <a:gd name="connsiteY61" fmla="*/ 6304196 h 6315453"/>
                <a:gd name="connsiteX62" fmla="*/ 3459594 w 5774333"/>
                <a:gd name="connsiteY62" fmla="*/ 6314504 h 6315453"/>
                <a:gd name="connsiteX63" fmla="*/ 3416315 w 5774333"/>
                <a:gd name="connsiteY63" fmla="*/ 6315429 h 6315453"/>
                <a:gd name="connsiteX64" fmla="*/ 3373159 w 5774333"/>
                <a:gd name="connsiteY64" fmla="*/ 6315198 h 6315453"/>
                <a:gd name="connsiteX65" fmla="*/ 3330127 w 5774333"/>
                <a:gd name="connsiteY65" fmla="*/ 6314735 h 6315453"/>
                <a:gd name="connsiteX66" fmla="*/ 3288320 w 5774333"/>
                <a:gd name="connsiteY66" fmla="*/ 6313230 h 6315453"/>
                <a:gd name="connsiteX67" fmla="*/ 2954350 w 5774333"/>
                <a:gd name="connsiteY67" fmla="*/ 6288098 h 6315453"/>
                <a:gd name="connsiteX68" fmla="*/ 2622466 w 5774333"/>
                <a:gd name="connsiteY68" fmla="*/ 6232742 h 6315453"/>
                <a:gd name="connsiteX69" fmla="*/ 2296466 w 5774333"/>
                <a:gd name="connsiteY69" fmla="*/ 6146001 h 6315453"/>
                <a:gd name="connsiteX70" fmla="*/ 1672419 w 5774333"/>
                <a:gd name="connsiteY70" fmla="*/ 5885197 h 6315453"/>
                <a:gd name="connsiteX71" fmla="*/ 1146578 w 5774333"/>
                <a:gd name="connsiteY71" fmla="*/ 5479168 h 6315453"/>
                <a:gd name="connsiteX72" fmla="*/ 933372 w 5774333"/>
                <a:gd name="connsiteY72" fmla="*/ 5234810 h 6315453"/>
                <a:gd name="connsiteX73" fmla="*/ 747140 w 5774333"/>
                <a:gd name="connsiteY73" fmla="*/ 4976091 h 6315453"/>
                <a:gd name="connsiteX74" fmla="*/ 703616 w 5774333"/>
                <a:gd name="connsiteY74" fmla="*/ 4910196 h 6315453"/>
                <a:gd name="connsiteX75" fmla="*/ 662053 w 5774333"/>
                <a:gd name="connsiteY75" fmla="*/ 4846269 h 6315453"/>
                <a:gd name="connsiteX76" fmla="*/ 580033 w 5774333"/>
                <a:gd name="connsiteY76" fmla="*/ 4722352 h 6315453"/>
                <a:gd name="connsiteX77" fmla="*/ 410105 w 5774333"/>
                <a:gd name="connsiteY77" fmla="*/ 4469193 h 6315453"/>
                <a:gd name="connsiteX78" fmla="*/ 244224 w 5774333"/>
                <a:gd name="connsiteY78" fmla="*/ 4201556 h 6315453"/>
                <a:gd name="connsiteX79" fmla="*/ 169437 w 5774333"/>
                <a:gd name="connsiteY79" fmla="*/ 4059690 h 6315453"/>
                <a:gd name="connsiteX80" fmla="*/ 105929 w 5774333"/>
                <a:gd name="connsiteY80" fmla="*/ 3911221 h 6315453"/>
                <a:gd name="connsiteX81" fmla="*/ 57256 w 5774333"/>
                <a:gd name="connsiteY81" fmla="*/ 3757195 h 6315453"/>
                <a:gd name="connsiteX82" fmla="*/ 39111 w 5774333"/>
                <a:gd name="connsiteY82" fmla="*/ 3678677 h 6315453"/>
                <a:gd name="connsiteX83" fmla="*/ 31142 w 5774333"/>
                <a:gd name="connsiteY83" fmla="*/ 3639300 h 6315453"/>
                <a:gd name="connsiteX84" fmla="*/ 24521 w 5774333"/>
                <a:gd name="connsiteY84" fmla="*/ 3599809 h 6315453"/>
                <a:gd name="connsiteX85" fmla="*/ 0 w 5774333"/>
                <a:gd name="connsiteY85" fmla="*/ 3283418 h 6315453"/>
                <a:gd name="connsiteX86" fmla="*/ 68045 w 5774333"/>
                <a:gd name="connsiteY86" fmla="*/ 2666963 h 6315453"/>
                <a:gd name="connsiteX87" fmla="*/ 272546 w 5774333"/>
                <a:gd name="connsiteY87" fmla="*/ 2076334 h 6315453"/>
                <a:gd name="connsiteX88" fmla="*/ 1039300 w 5774333"/>
                <a:gd name="connsiteY88" fmla="*/ 1073307 h 6315453"/>
                <a:gd name="connsiteX89" fmla="*/ 1547733 w 5774333"/>
                <a:gd name="connsiteY89" fmla="*/ 680365 h 6315453"/>
                <a:gd name="connsiteX90" fmla="*/ 2115995 w 5774333"/>
                <a:gd name="connsiteY90" fmla="*/ 368373 h 6315453"/>
                <a:gd name="connsiteX91" fmla="*/ 3377451 w 5774333"/>
                <a:gd name="connsiteY91" fmla="*/ 24304 h 6315453"/>
                <a:gd name="connsiteX92" fmla="*/ 3707237 w 5774333"/>
                <a:gd name="connsiteY92" fmla="*/ 1489 h 631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774333" h="6315453">
                  <a:moveTo>
                    <a:pt x="3707237" y="1489"/>
                  </a:moveTo>
                  <a:cubicBezTo>
                    <a:pt x="3817502" y="-1522"/>
                    <a:pt x="3927875" y="41"/>
                    <a:pt x="4037665" y="6121"/>
                  </a:cubicBezTo>
                  <a:cubicBezTo>
                    <a:pt x="4257614" y="18745"/>
                    <a:pt x="4477439" y="49665"/>
                    <a:pt x="4692239" y="102128"/>
                  </a:cubicBezTo>
                  <a:cubicBezTo>
                    <a:pt x="4907039" y="154474"/>
                    <a:pt x="5116811" y="228592"/>
                    <a:pt x="5315059" y="324945"/>
                  </a:cubicBezTo>
                  <a:cubicBezTo>
                    <a:pt x="5463562" y="397211"/>
                    <a:pt x="5606133" y="481527"/>
                    <a:pt x="5738325" y="578286"/>
                  </a:cubicBezTo>
                  <a:lnTo>
                    <a:pt x="5774333" y="606551"/>
                  </a:lnTo>
                  <a:lnTo>
                    <a:pt x="5774333" y="975490"/>
                  </a:lnTo>
                  <a:lnTo>
                    <a:pt x="5676001" y="889749"/>
                  </a:lnTo>
                  <a:cubicBezTo>
                    <a:pt x="5522381" y="769886"/>
                    <a:pt x="5355519" y="665657"/>
                    <a:pt x="5177132" y="581926"/>
                  </a:cubicBezTo>
                  <a:cubicBezTo>
                    <a:pt x="4998867" y="497965"/>
                    <a:pt x="4810183" y="433574"/>
                    <a:pt x="4615735" y="388640"/>
                  </a:cubicBezTo>
                  <a:cubicBezTo>
                    <a:pt x="4421289" y="343591"/>
                    <a:pt x="4221446" y="317649"/>
                    <a:pt x="4020010" y="308500"/>
                  </a:cubicBezTo>
                  <a:cubicBezTo>
                    <a:pt x="3818207" y="298887"/>
                    <a:pt x="3616649" y="305257"/>
                    <a:pt x="3416315" y="328882"/>
                  </a:cubicBezTo>
                  <a:cubicBezTo>
                    <a:pt x="3216106" y="352623"/>
                    <a:pt x="3017736" y="392346"/>
                    <a:pt x="2823779" y="446545"/>
                  </a:cubicBezTo>
                  <a:cubicBezTo>
                    <a:pt x="2629699" y="500513"/>
                    <a:pt x="2440401" y="570345"/>
                    <a:pt x="2256987" y="651296"/>
                  </a:cubicBezTo>
                  <a:cubicBezTo>
                    <a:pt x="1889058" y="811461"/>
                    <a:pt x="1545527" y="1023856"/>
                    <a:pt x="1244169" y="1280374"/>
                  </a:cubicBezTo>
                  <a:cubicBezTo>
                    <a:pt x="1093982" y="1409039"/>
                    <a:pt x="954828" y="1549400"/>
                    <a:pt x="830141" y="1700184"/>
                  </a:cubicBezTo>
                  <a:cubicBezTo>
                    <a:pt x="705209" y="1850736"/>
                    <a:pt x="594989" y="2012176"/>
                    <a:pt x="502792" y="2182300"/>
                  </a:cubicBezTo>
                  <a:cubicBezTo>
                    <a:pt x="410595" y="2352308"/>
                    <a:pt x="333847" y="2530307"/>
                    <a:pt x="280637" y="2715256"/>
                  </a:cubicBezTo>
                  <a:cubicBezTo>
                    <a:pt x="227306" y="2899741"/>
                    <a:pt x="199719" y="3091521"/>
                    <a:pt x="199843" y="3283418"/>
                  </a:cubicBezTo>
                  <a:cubicBezTo>
                    <a:pt x="200946" y="3377687"/>
                    <a:pt x="210754" y="3471261"/>
                    <a:pt x="233926" y="3561593"/>
                  </a:cubicBezTo>
                  <a:cubicBezTo>
                    <a:pt x="256730" y="3652040"/>
                    <a:pt x="292162" y="3738550"/>
                    <a:pt x="334582" y="3821816"/>
                  </a:cubicBezTo>
                  <a:cubicBezTo>
                    <a:pt x="356038" y="3863392"/>
                    <a:pt x="379823" y="3904157"/>
                    <a:pt x="404834" y="3944343"/>
                  </a:cubicBezTo>
                  <a:cubicBezTo>
                    <a:pt x="430212" y="3984413"/>
                    <a:pt x="457308" y="4023905"/>
                    <a:pt x="485506" y="4062932"/>
                  </a:cubicBezTo>
                  <a:cubicBezTo>
                    <a:pt x="542639" y="4140757"/>
                    <a:pt x="606146" y="4216265"/>
                    <a:pt x="671861" y="4292120"/>
                  </a:cubicBezTo>
                  <a:cubicBezTo>
                    <a:pt x="737576" y="4368091"/>
                    <a:pt x="806234" y="4444062"/>
                    <a:pt x="873542" y="4523044"/>
                  </a:cubicBezTo>
                  <a:cubicBezTo>
                    <a:pt x="907258" y="4562419"/>
                    <a:pt x="940606" y="4602721"/>
                    <a:pt x="973831" y="4643601"/>
                  </a:cubicBezTo>
                  <a:lnTo>
                    <a:pt x="1022014" y="4702780"/>
                  </a:lnTo>
                  <a:cubicBezTo>
                    <a:pt x="1037829" y="4721658"/>
                    <a:pt x="1052910" y="4740998"/>
                    <a:pt x="1069215" y="4759411"/>
                  </a:cubicBezTo>
                  <a:cubicBezTo>
                    <a:pt x="1196477" y="4909269"/>
                    <a:pt x="1334527" y="5047199"/>
                    <a:pt x="1474784" y="5177948"/>
                  </a:cubicBezTo>
                  <a:cubicBezTo>
                    <a:pt x="1545281" y="5243033"/>
                    <a:pt x="1617003" y="5305917"/>
                    <a:pt x="1690442" y="5366255"/>
                  </a:cubicBezTo>
                  <a:cubicBezTo>
                    <a:pt x="1763881" y="5426591"/>
                    <a:pt x="1838668" y="5484959"/>
                    <a:pt x="1916276" y="5539852"/>
                  </a:cubicBezTo>
                  <a:cubicBezTo>
                    <a:pt x="2070877" y="5649872"/>
                    <a:pt x="2237617" y="5748194"/>
                    <a:pt x="2420784" y="5814437"/>
                  </a:cubicBezTo>
                  <a:cubicBezTo>
                    <a:pt x="2512124" y="5847559"/>
                    <a:pt x="2606773" y="5872921"/>
                    <a:pt x="2703015" y="5892029"/>
                  </a:cubicBezTo>
                  <a:cubicBezTo>
                    <a:pt x="2727168" y="5896546"/>
                    <a:pt x="2751075" y="5901758"/>
                    <a:pt x="2775350" y="5905695"/>
                  </a:cubicBezTo>
                  <a:lnTo>
                    <a:pt x="2848299" y="5917161"/>
                  </a:lnTo>
                  <a:cubicBezTo>
                    <a:pt x="2897218" y="5923298"/>
                    <a:pt x="2946136" y="5929784"/>
                    <a:pt x="2995544" y="5933605"/>
                  </a:cubicBezTo>
                  <a:cubicBezTo>
                    <a:pt x="3020188" y="5935806"/>
                    <a:pt x="3044831" y="5937891"/>
                    <a:pt x="3069596" y="5938933"/>
                  </a:cubicBezTo>
                  <a:cubicBezTo>
                    <a:pt x="3094362" y="5940090"/>
                    <a:pt x="3119005" y="5941943"/>
                    <a:pt x="3143894" y="5942639"/>
                  </a:cubicBezTo>
                  <a:lnTo>
                    <a:pt x="3218436" y="5944260"/>
                  </a:lnTo>
                  <a:cubicBezTo>
                    <a:pt x="3243201" y="5944838"/>
                    <a:pt x="3268212" y="5944029"/>
                    <a:pt x="3293101" y="5943913"/>
                  </a:cubicBezTo>
                  <a:lnTo>
                    <a:pt x="3330494" y="5943565"/>
                  </a:lnTo>
                  <a:cubicBezTo>
                    <a:pt x="3342632" y="5943218"/>
                    <a:pt x="3354524" y="5942523"/>
                    <a:pt x="3366540" y="5942059"/>
                  </a:cubicBezTo>
                  <a:cubicBezTo>
                    <a:pt x="3378554" y="5941480"/>
                    <a:pt x="3390570" y="5941134"/>
                    <a:pt x="3402462" y="5940323"/>
                  </a:cubicBezTo>
                  <a:lnTo>
                    <a:pt x="3438262" y="5937543"/>
                  </a:lnTo>
                  <a:cubicBezTo>
                    <a:pt x="3485954" y="5933953"/>
                    <a:pt x="3533279" y="5927931"/>
                    <a:pt x="3580236" y="5920982"/>
                  </a:cubicBezTo>
                  <a:cubicBezTo>
                    <a:pt x="3768185" y="5891567"/>
                    <a:pt x="3948901" y="5834010"/>
                    <a:pt x="4121034" y="5753290"/>
                  </a:cubicBezTo>
                  <a:cubicBezTo>
                    <a:pt x="4293782" y="5673497"/>
                    <a:pt x="4458191" y="5571353"/>
                    <a:pt x="4620639" y="5459364"/>
                  </a:cubicBezTo>
                  <a:cubicBezTo>
                    <a:pt x="4661221" y="5431455"/>
                    <a:pt x="4701557" y="5402271"/>
                    <a:pt x="4741771" y="5372971"/>
                  </a:cubicBezTo>
                  <a:cubicBezTo>
                    <a:pt x="4782230" y="5343672"/>
                    <a:pt x="4822566" y="5313908"/>
                    <a:pt x="4862901" y="5283682"/>
                  </a:cubicBezTo>
                  <a:lnTo>
                    <a:pt x="5108229" y="5098386"/>
                  </a:lnTo>
                  <a:cubicBezTo>
                    <a:pt x="5276563" y="4972270"/>
                    <a:pt x="5446489" y="4854838"/>
                    <a:pt x="5612493" y="4739724"/>
                  </a:cubicBezTo>
                  <a:lnTo>
                    <a:pt x="5774333" y="4623488"/>
                  </a:lnTo>
                  <a:lnTo>
                    <a:pt x="5774333" y="5232926"/>
                  </a:lnTo>
                  <a:lnTo>
                    <a:pt x="5676492" y="5306859"/>
                  </a:lnTo>
                  <a:cubicBezTo>
                    <a:pt x="5592693" y="5367905"/>
                    <a:pt x="5508955" y="5427286"/>
                    <a:pt x="5426260" y="5486233"/>
                  </a:cubicBezTo>
                  <a:lnTo>
                    <a:pt x="5300225" y="5576217"/>
                  </a:lnTo>
                  <a:cubicBezTo>
                    <a:pt x="5257559" y="5606443"/>
                    <a:pt x="5214525" y="5636901"/>
                    <a:pt x="5170757" y="5666780"/>
                  </a:cubicBezTo>
                  <a:cubicBezTo>
                    <a:pt x="5127110" y="5696775"/>
                    <a:pt x="5082973" y="5726654"/>
                    <a:pt x="5038100" y="5756185"/>
                  </a:cubicBezTo>
                  <a:cubicBezTo>
                    <a:pt x="4993106" y="5785486"/>
                    <a:pt x="4947743" y="5814553"/>
                    <a:pt x="4901276" y="5843043"/>
                  </a:cubicBezTo>
                  <a:cubicBezTo>
                    <a:pt x="4808835" y="5900136"/>
                    <a:pt x="4713449" y="5955494"/>
                    <a:pt x="4614019" y="6006103"/>
                  </a:cubicBezTo>
                  <a:cubicBezTo>
                    <a:pt x="4514711" y="6056943"/>
                    <a:pt x="4411971" y="6104192"/>
                    <a:pt x="4305061" y="6144726"/>
                  </a:cubicBezTo>
                  <a:cubicBezTo>
                    <a:pt x="4092223" y="6226952"/>
                    <a:pt x="3863569" y="6282424"/>
                    <a:pt x="3632710" y="6304196"/>
                  </a:cubicBezTo>
                  <a:cubicBezTo>
                    <a:pt x="3574964" y="6309408"/>
                    <a:pt x="3517218" y="6313345"/>
                    <a:pt x="3459594" y="6314504"/>
                  </a:cubicBezTo>
                  <a:lnTo>
                    <a:pt x="3416315" y="6315429"/>
                  </a:lnTo>
                  <a:cubicBezTo>
                    <a:pt x="3401971" y="6315546"/>
                    <a:pt x="3387505" y="6315198"/>
                    <a:pt x="3373159" y="6315198"/>
                  </a:cubicBezTo>
                  <a:lnTo>
                    <a:pt x="3330127" y="6314735"/>
                  </a:lnTo>
                  <a:lnTo>
                    <a:pt x="3288320" y="6313230"/>
                  </a:lnTo>
                  <a:cubicBezTo>
                    <a:pt x="3176996" y="6309870"/>
                    <a:pt x="3065428" y="6301533"/>
                    <a:pt x="2954350" y="6288098"/>
                  </a:cubicBezTo>
                  <a:cubicBezTo>
                    <a:pt x="2843150" y="6275360"/>
                    <a:pt x="2732194" y="6257061"/>
                    <a:pt x="2622466" y="6232742"/>
                  </a:cubicBezTo>
                  <a:cubicBezTo>
                    <a:pt x="2512859" y="6208190"/>
                    <a:pt x="2404110" y="6179122"/>
                    <a:pt x="2296466" y="6146001"/>
                  </a:cubicBezTo>
                  <a:cubicBezTo>
                    <a:pt x="2081544" y="6079179"/>
                    <a:pt x="1869073" y="5996027"/>
                    <a:pt x="1672419" y="5885197"/>
                  </a:cubicBezTo>
                  <a:cubicBezTo>
                    <a:pt x="1475643" y="5774599"/>
                    <a:pt x="1299954" y="5634353"/>
                    <a:pt x="1146578" y="5479168"/>
                  </a:cubicBezTo>
                  <a:cubicBezTo>
                    <a:pt x="1069461" y="5401692"/>
                    <a:pt x="999333" y="5319235"/>
                    <a:pt x="933372" y="5234810"/>
                  </a:cubicBezTo>
                  <a:cubicBezTo>
                    <a:pt x="867781" y="5150038"/>
                    <a:pt x="805375" y="5063991"/>
                    <a:pt x="747140" y="4976091"/>
                  </a:cubicBezTo>
                  <a:cubicBezTo>
                    <a:pt x="732182" y="4954319"/>
                    <a:pt x="718082" y="4932199"/>
                    <a:pt x="703616" y="4910196"/>
                  </a:cubicBezTo>
                  <a:lnTo>
                    <a:pt x="662053" y="4846269"/>
                  </a:lnTo>
                  <a:cubicBezTo>
                    <a:pt x="635449" y="4804925"/>
                    <a:pt x="607864" y="4763928"/>
                    <a:pt x="580033" y="4722352"/>
                  </a:cubicBezTo>
                  <a:lnTo>
                    <a:pt x="410105" y="4469193"/>
                  </a:lnTo>
                  <a:cubicBezTo>
                    <a:pt x="353095" y="4382915"/>
                    <a:pt x="296820" y="4294089"/>
                    <a:pt x="244224" y="4201556"/>
                  </a:cubicBezTo>
                  <a:cubicBezTo>
                    <a:pt x="217987" y="4155232"/>
                    <a:pt x="192609" y="4108098"/>
                    <a:pt x="169437" y="4059690"/>
                  </a:cubicBezTo>
                  <a:cubicBezTo>
                    <a:pt x="146388" y="4011165"/>
                    <a:pt x="124932" y="3961715"/>
                    <a:pt x="105929" y="3911221"/>
                  </a:cubicBezTo>
                  <a:cubicBezTo>
                    <a:pt x="87293" y="3860613"/>
                    <a:pt x="70742" y="3809309"/>
                    <a:pt x="57256" y="3757195"/>
                  </a:cubicBezTo>
                  <a:cubicBezTo>
                    <a:pt x="50881" y="3731138"/>
                    <a:pt x="44383" y="3704965"/>
                    <a:pt x="39111" y="3678677"/>
                  </a:cubicBezTo>
                  <a:lnTo>
                    <a:pt x="31142" y="3639300"/>
                  </a:lnTo>
                  <a:lnTo>
                    <a:pt x="24521" y="3599809"/>
                  </a:lnTo>
                  <a:cubicBezTo>
                    <a:pt x="7234" y="3494423"/>
                    <a:pt x="0" y="3388457"/>
                    <a:pt x="0" y="3283418"/>
                  </a:cubicBezTo>
                  <a:cubicBezTo>
                    <a:pt x="491" y="3076698"/>
                    <a:pt x="23418" y="2869978"/>
                    <a:pt x="68045" y="2666963"/>
                  </a:cubicBezTo>
                  <a:cubicBezTo>
                    <a:pt x="112550" y="2464064"/>
                    <a:pt x="180717" y="2265104"/>
                    <a:pt x="272546" y="2076334"/>
                  </a:cubicBezTo>
                  <a:cubicBezTo>
                    <a:pt x="457062" y="1698794"/>
                    <a:pt x="724457" y="1360978"/>
                    <a:pt x="1039300" y="1073307"/>
                  </a:cubicBezTo>
                  <a:cubicBezTo>
                    <a:pt x="1197090" y="929472"/>
                    <a:pt x="1367630" y="798259"/>
                    <a:pt x="1547733" y="680365"/>
                  </a:cubicBezTo>
                  <a:cubicBezTo>
                    <a:pt x="1728081" y="562587"/>
                    <a:pt x="1917870" y="457663"/>
                    <a:pt x="2115995" y="368373"/>
                  </a:cubicBezTo>
                  <a:cubicBezTo>
                    <a:pt x="2512737" y="191070"/>
                    <a:pt x="2939883" y="73870"/>
                    <a:pt x="3377451" y="24304"/>
                  </a:cubicBezTo>
                  <a:cubicBezTo>
                    <a:pt x="3486812" y="12086"/>
                    <a:pt x="3596971" y="4500"/>
                    <a:pt x="3707237" y="148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EC18CE1F-9DF1-47AF-9E66-6CE348AC2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464911 h 6229400"/>
                <a:gd name="connsiteX4" fmla="*/ 5660063 w 5769111"/>
                <a:gd name="connsiteY4" fmla="*/ 1328105 h 6229400"/>
                <a:gd name="connsiteX5" fmla="*/ 4910471 w 5769111"/>
                <a:gd name="connsiteY5" fmla="*/ 781599 h 6229400"/>
                <a:gd name="connsiteX6" fmla="*/ 3882695 w 5769111"/>
                <a:gd name="connsiteY6" fmla="*/ 579048 h 6229400"/>
                <a:gd name="connsiteX7" fmla="*/ 2683153 w 5769111"/>
                <a:gd name="connsiteY7" fmla="*/ 797003 h 6229400"/>
                <a:gd name="connsiteX8" fmla="*/ 1617493 w 5769111"/>
                <a:gd name="connsiteY8" fmla="*/ 1395738 h 6229400"/>
                <a:gd name="connsiteX9" fmla="*/ 880408 w 5769111"/>
                <a:gd name="connsiteY9" fmla="*/ 2259099 h 6229400"/>
                <a:gd name="connsiteX10" fmla="*/ 613135 w 5769111"/>
                <a:gd name="connsiteY10" fmla="*/ 3263863 h 6229400"/>
                <a:gd name="connsiteX11" fmla="*/ 1055484 w 5769111"/>
                <a:gd name="connsiteY11" fmla="*/ 4196825 h 6229400"/>
                <a:gd name="connsiteX12" fmla="*/ 1278376 w 5769111"/>
                <a:gd name="connsiteY12" fmla="*/ 4492950 h 6229400"/>
                <a:gd name="connsiteX13" fmla="*/ 3369851 w 5769111"/>
                <a:gd name="connsiteY13" fmla="*/ 5650468 h 6229400"/>
                <a:gd name="connsiteX14" fmla="*/ 4957551 w 5769111"/>
                <a:gd name="connsiteY14" fmla="*/ 4938355 h 6229400"/>
                <a:gd name="connsiteX15" fmla="*/ 5150773 w 5769111"/>
                <a:gd name="connsiteY15" fmla="*/ 4796950 h 6229400"/>
                <a:gd name="connsiteX16" fmla="*/ 5747247 w 5769111"/>
                <a:gd name="connsiteY16" fmla="*/ 4338176 h 6229400"/>
                <a:gd name="connsiteX17" fmla="*/ 5769111 w 5769111"/>
                <a:gd name="connsiteY17" fmla="*/ 4318497 h 6229400"/>
                <a:gd name="connsiteX18" fmla="*/ 5769111 w 5769111"/>
                <a:gd name="connsiteY18" fmla="*/ 5074612 h 6229400"/>
                <a:gd name="connsiteX19" fmla="*/ 5636252 w 5769111"/>
                <a:gd name="connsiteY19" fmla="*/ 5174208 h 6229400"/>
                <a:gd name="connsiteX20" fmla="*/ 5334922 w 5769111"/>
                <a:gd name="connsiteY20" fmla="*/ 5394528 h 6229400"/>
                <a:gd name="connsiteX21" fmla="*/ 3369727 w 5769111"/>
                <a:gd name="connsiteY21" fmla="*/ 6229400 h 6229400"/>
                <a:gd name="connsiteX22" fmla="*/ 771046 w 5769111"/>
                <a:gd name="connsiteY22" fmla="*/ 4817913 h 6229400"/>
                <a:gd name="connsiteX23" fmla="*/ 0 w 5769111"/>
                <a:gd name="connsiteY23" fmla="*/ 3263748 h 6229400"/>
                <a:gd name="connsiteX24" fmla="*/ 3882695 w 5769111"/>
                <a:gd name="connsiteY24"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9111" h="6229400">
                  <a:moveTo>
                    <a:pt x="3882695" y="0"/>
                  </a:moveTo>
                  <a:cubicBezTo>
                    <a:pt x="4601253" y="0"/>
                    <a:pt x="5210727" y="205477"/>
                    <a:pt x="5691883" y="557381"/>
                  </a:cubicBezTo>
                  <a:lnTo>
                    <a:pt x="5769111" y="620523"/>
                  </a:lnTo>
                  <a:lnTo>
                    <a:pt x="5769111" y="1464911"/>
                  </a:lnTo>
                  <a:lnTo>
                    <a:pt x="5660063" y="1328105"/>
                  </a:lnTo>
                  <a:cubicBezTo>
                    <a:pt x="5449800" y="1091506"/>
                    <a:pt x="5197607" y="907600"/>
                    <a:pt x="4910471" y="781599"/>
                  </a:cubicBezTo>
                  <a:cubicBezTo>
                    <a:pt x="4604088" y="647260"/>
                    <a:pt x="4258349" y="579048"/>
                    <a:pt x="3882695" y="579048"/>
                  </a:cubicBezTo>
                  <a:cubicBezTo>
                    <a:pt x="3484238" y="579048"/>
                    <a:pt x="3080631" y="652240"/>
                    <a:pt x="2683153" y="797003"/>
                  </a:cubicBezTo>
                  <a:cubicBezTo>
                    <a:pt x="2296098" y="937595"/>
                    <a:pt x="1927678" y="1144662"/>
                    <a:pt x="1617493" y="1395738"/>
                  </a:cubicBezTo>
                  <a:cubicBezTo>
                    <a:pt x="1301915" y="1651098"/>
                    <a:pt x="1053890" y="1941665"/>
                    <a:pt x="880408" y="2259099"/>
                  </a:cubicBezTo>
                  <a:cubicBezTo>
                    <a:pt x="703125" y="2583597"/>
                    <a:pt x="613135" y="2921645"/>
                    <a:pt x="613135" y="3263863"/>
                  </a:cubicBezTo>
                  <a:cubicBezTo>
                    <a:pt x="613135" y="3608512"/>
                    <a:pt x="756702" y="3809789"/>
                    <a:pt x="1055484" y="4196825"/>
                  </a:cubicBezTo>
                  <a:cubicBezTo>
                    <a:pt x="1127574" y="4290167"/>
                    <a:pt x="1202116" y="4386753"/>
                    <a:pt x="1278376" y="4492950"/>
                  </a:cubicBezTo>
                  <a:cubicBezTo>
                    <a:pt x="1861105" y="5304313"/>
                    <a:pt x="2486623" y="5650468"/>
                    <a:pt x="3369851" y="5650468"/>
                  </a:cubicBezTo>
                  <a:cubicBezTo>
                    <a:pt x="3949515" y="5650468"/>
                    <a:pt x="4374822" y="5368471"/>
                    <a:pt x="4957551" y="4938355"/>
                  </a:cubicBezTo>
                  <a:cubicBezTo>
                    <a:pt x="5022653" y="4890293"/>
                    <a:pt x="5087755" y="4842811"/>
                    <a:pt x="5150773" y="4796950"/>
                  </a:cubicBezTo>
                  <a:cubicBezTo>
                    <a:pt x="5364254" y="4641404"/>
                    <a:pt x="5570313" y="4491241"/>
                    <a:pt x="5747247" y="4338176"/>
                  </a:cubicBezTo>
                  <a:lnTo>
                    <a:pt x="5769111" y="4318497"/>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5BD26A8C-8D1D-41E6-A71E-FE9AC75F3F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10220" y="131729"/>
              <a:ext cx="5769111" cy="6229400"/>
            </a:xfrm>
            <a:custGeom>
              <a:avLst/>
              <a:gdLst>
                <a:gd name="connsiteX0" fmla="*/ 3882695 w 5769111"/>
                <a:gd name="connsiteY0" fmla="*/ 0 h 6229400"/>
                <a:gd name="connsiteX1" fmla="*/ 5691883 w 5769111"/>
                <a:gd name="connsiteY1" fmla="*/ 557381 h 6229400"/>
                <a:gd name="connsiteX2" fmla="*/ 5769111 w 5769111"/>
                <a:gd name="connsiteY2" fmla="*/ 620523 h 6229400"/>
                <a:gd name="connsiteX3" fmla="*/ 5769111 w 5769111"/>
                <a:gd name="connsiteY3" fmla="*/ 1675390 h 6229400"/>
                <a:gd name="connsiteX4" fmla="*/ 5711488 w 5769111"/>
                <a:gd name="connsiteY4" fmla="*/ 1585205 h 6229400"/>
                <a:gd name="connsiteX5" fmla="*/ 5566027 w 5769111"/>
                <a:gd name="connsiteY5" fmla="*/ 1402571 h 6229400"/>
                <a:gd name="connsiteX6" fmla="*/ 4858734 w 5769111"/>
                <a:gd name="connsiteY6" fmla="*/ 886639 h 6229400"/>
                <a:gd name="connsiteX7" fmla="*/ 3882695 w 5769111"/>
                <a:gd name="connsiteY7" fmla="*/ 694858 h 6229400"/>
                <a:gd name="connsiteX8" fmla="*/ 2727046 w 5769111"/>
                <a:gd name="connsiteY8" fmla="*/ 905053 h 6229400"/>
                <a:gd name="connsiteX9" fmla="*/ 1697186 w 5769111"/>
                <a:gd name="connsiteY9" fmla="*/ 1483638 h 6229400"/>
                <a:gd name="connsiteX10" fmla="*/ 989279 w 5769111"/>
                <a:gd name="connsiteY10" fmla="*/ 2312139 h 6229400"/>
                <a:gd name="connsiteX11" fmla="*/ 735615 w 5769111"/>
                <a:gd name="connsiteY11" fmla="*/ 3263863 h 6229400"/>
                <a:gd name="connsiteX12" fmla="*/ 1154424 w 5769111"/>
                <a:gd name="connsiteY12" fmla="*/ 4128614 h 6229400"/>
                <a:gd name="connsiteX13" fmla="*/ 1379768 w 5769111"/>
                <a:gd name="connsiteY13" fmla="*/ 4427981 h 6229400"/>
                <a:gd name="connsiteX14" fmla="*/ 2239456 w 5769111"/>
                <a:gd name="connsiteY14" fmla="*/ 5256947 h 6229400"/>
                <a:gd name="connsiteX15" fmla="*/ 3369727 w 5769111"/>
                <a:gd name="connsiteY15" fmla="*/ 5534658 h 6229400"/>
                <a:gd name="connsiteX16" fmla="*/ 4096760 w 5769111"/>
                <a:gd name="connsiteY16" fmla="*/ 5357817 h 6229400"/>
                <a:gd name="connsiteX17" fmla="*/ 4881905 w 5769111"/>
                <a:gd name="connsiteY17" fmla="*/ 4847212 h 6229400"/>
                <a:gd name="connsiteX18" fmla="*/ 5075739 w 5769111"/>
                <a:gd name="connsiteY18" fmla="*/ 4705346 h 6229400"/>
                <a:gd name="connsiteX19" fmla="*/ 5759930 w 5769111"/>
                <a:gd name="connsiteY19" fmla="*/ 4166809 h 6229400"/>
                <a:gd name="connsiteX20" fmla="*/ 5769111 w 5769111"/>
                <a:gd name="connsiteY20" fmla="*/ 4157764 h 6229400"/>
                <a:gd name="connsiteX21" fmla="*/ 5769111 w 5769111"/>
                <a:gd name="connsiteY21" fmla="*/ 5074612 h 6229400"/>
                <a:gd name="connsiteX22" fmla="*/ 5636252 w 5769111"/>
                <a:gd name="connsiteY22" fmla="*/ 5174208 h 6229400"/>
                <a:gd name="connsiteX23" fmla="*/ 5334922 w 5769111"/>
                <a:gd name="connsiteY23" fmla="*/ 5394528 h 6229400"/>
                <a:gd name="connsiteX24" fmla="*/ 3369727 w 5769111"/>
                <a:gd name="connsiteY24" fmla="*/ 6229400 h 6229400"/>
                <a:gd name="connsiteX25" fmla="*/ 771046 w 5769111"/>
                <a:gd name="connsiteY25" fmla="*/ 4817913 h 6229400"/>
                <a:gd name="connsiteX26" fmla="*/ 0 w 5769111"/>
                <a:gd name="connsiteY26" fmla="*/ 3263748 h 6229400"/>
                <a:gd name="connsiteX27" fmla="*/ 3882695 w 5769111"/>
                <a:gd name="connsiteY27" fmla="*/ 0 h 622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69111" h="6229400">
                  <a:moveTo>
                    <a:pt x="3882695" y="0"/>
                  </a:moveTo>
                  <a:cubicBezTo>
                    <a:pt x="4601253" y="0"/>
                    <a:pt x="5210727" y="205477"/>
                    <a:pt x="5691883" y="557381"/>
                  </a:cubicBezTo>
                  <a:lnTo>
                    <a:pt x="5769111" y="620523"/>
                  </a:lnTo>
                  <a:lnTo>
                    <a:pt x="5769111" y="1675390"/>
                  </a:lnTo>
                  <a:lnTo>
                    <a:pt x="5711488" y="1585205"/>
                  </a:lnTo>
                  <a:cubicBezTo>
                    <a:pt x="5665942" y="1521390"/>
                    <a:pt x="5617428" y="1460432"/>
                    <a:pt x="5566027" y="1402571"/>
                  </a:cubicBezTo>
                  <a:cubicBezTo>
                    <a:pt x="5367411" y="1179058"/>
                    <a:pt x="5129563" y="1005460"/>
                    <a:pt x="4858734" y="886639"/>
                  </a:cubicBezTo>
                  <a:cubicBezTo>
                    <a:pt x="4568779" y="759363"/>
                    <a:pt x="4240327" y="694858"/>
                    <a:pt x="3882695" y="694858"/>
                  </a:cubicBezTo>
                  <a:cubicBezTo>
                    <a:pt x="3504835" y="694858"/>
                    <a:pt x="3105151" y="767471"/>
                    <a:pt x="2727046" y="905053"/>
                  </a:cubicBezTo>
                  <a:cubicBezTo>
                    <a:pt x="2352985" y="1041013"/>
                    <a:pt x="1996826" y="1241132"/>
                    <a:pt x="1697186" y="1483638"/>
                  </a:cubicBezTo>
                  <a:cubicBezTo>
                    <a:pt x="1397913" y="1725796"/>
                    <a:pt x="1153199" y="2012308"/>
                    <a:pt x="989279" y="2312139"/>
                  </a:cubicBezTo>
                  <a:cubicBezTo>
                    <a:pt x="820946" y="2620077"/>
                    <a:pt x="735615" y="2940290"/>
                    <a:pt x="735615" y="3263863"/>
                  </a:cubicBezTo>
                  <a:cubicBezTo>
                    <a:pt x="735615" y="3573074"/>
                    <a:pt x="863980" y="3752464"/>
                    <a:pt x="1154424" y="4128614"/>
                  </a:cubicBezTo>
                  <a:cubicBezTo>
                    <a:pt x="1227127" y="4222767"/>
                    <a:pt x="1302282" y="4320162"/>
                    <a:pt x="1379768" y="4427981"/>
                  </a:cubicBezTo>
                  <a:cubicBezTo>
                    <a:pt x="1653784" y="4809458"/>
                    <a:pt x="1934912" y="5080685"/>
                    <a:pt x="2239456" y="5256947"/>
                  </a:cubicBezTo>
                  <a:cubicBezTo>
                    <a:pt x="2562268" y="5443863"/>
                    <a:pt x="2932037" y="5534658"/>
                    <a:pt x="3369727" y="5534658"/>
                  </a:cubicBezTo>
                  <a:cubicBezTo>
                    <a:pt x="3618120" y="5534658"/>
                    <a:pt x="3849103" y="5478491"/>
                    <a:pt x="4096760" y="5357817"/>
                  </a:cubicBezTo>
                  <a:cubicBezTo>
                    <a:pt x="4351037" y="5233901"/>
                    <a:pt x="4602740" y="5053238"/>
                    <a:pt x="4881905" y="4847212"/>
                  </a:cubicBezTo>
                  <a:cubicBezTo>
                    <a:pt x="4947375" y="4798920"/>
                    <a:pt x="5012599" y="4751322"/>
                    <a:pt x="5075739" y="4705346"/>
                  </a:cubicBezTo>
                  <a:cubicBezTo>
                    <a:pt x="5327320" y="4521990"/>
                    <a:pt x="5568418" y="4346256"/>
                    <a:pt x="5759930" y="4166809"/>
                  </a:cubicBezTo>
                  <a:lnTo>
                    <a:pt x="5769111" y="4157764"/>
                  </a:lnTo>
                  <a:lnTo>
                    <a:pt x="5769111" y="5074612"/>
                  </a:lnTo>
                  <a:lnTo>
                    <a:pt x="5636252" y="5174208"/>
                  </a:lnTo>
                  <a:cubicBezTo>
                    <a:pt x="5537051" y="5246835"/>
                    <a:pt x="5436100" y="5319845"/>
                    <a:pt x="5334922" y="5394528"/>
                  </a:cubicBezTo>
                  <a:cubicBezTo>
                    <a:pt x="4745327" y="5829741"/>
                    <a:pt x="4177309" y="6229400"/>
                    <a:pt x="3369727" y="6229400"/>
                  </a:cubicBezTo>
                  <a:cubicBezTo>
                    <a:pt x="2172147" y="6229400"/>
                    <a:pt x="1394603" y="5686137"/>
                    <a:pt x="771046" y="4817913"/>
                  </a:cubicBezTo>
                  <a:cubicBezTo>
                    <a:pt x="396864" y="4297000"/>
                    <a:pt x="0" y="3939728"/>
                    <a:pt x="0" y="3263748"/>
                  </a:cubicBezTo>
                  <a:cubicBezTo>
                    <a:pt x="0" y="1461170"/>
                    <a:pt x="1955141" y="0"/>
                    <a:pt x="38826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0" name="Graphic 49" descr="Stethoscope">
            <a:extLst>
              <a:ext uri="{FF2B5EF4-FFF2-40B4-BE49-F238E27FC236}">
                <a16:creationId xmlns:a16="http://schemas.microsoft.com/office/drawing/2014/main" id="{8F76430A-B900-6910-569B-9F56EB8CA9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21726" y="1629089"/>
            <a:ext cx="3620021" cy="3620021"/>
          </a:xfrm>
          <a:prstGeom prst="rect">
            <a:avLst/>
          </a:prstGeom>
        </p:spPr>
      </p:pic>
      <p:sp>
        <p:nvSpPr>
          <p:cNvPr id="2" name="TextBox 1">
            <a:extLst>
              <a:ext uri="{FF2B5EF4-FFF2-40B4-BE49-F238E27FC236}">
                <a16:creationId xmlns:a16="http://schemas.microsoft.com/office/drawing/2014/main" id="{6E8C1CDA-AC93-8228-0074-24042C9E9DE8}"/>
              </a:ext>
            </a:extLst>
          </p:cNvPr>
          <p:cNvSpPr txBox="1"/>
          <p:nvPr/>
        </p:nvSpPr>
        <p:spPr>
          <a:xfrm>
            <a:off x="4847988" y="5879474"/>
            <a:ext cx="1842247" cy="646331"/>
          </a:xfrm>
          <a:prstGeom prst="rect">
            <a:avLst/>
          </a:prstGeom>
          <a:noFill/>
        </p:spPr>
        <p:txBody>
          <a:bodyPr wrap="square" rtlCol="0">
            <a:spAutoFit/>
          </a:bodyPr>
          <a:lstStyle/>
          <a:p>
            <a:pPr algn="ctr"/>
            <a:r>
              <a:rPr lang="en-US" b="1" dirty="0">
                <a:solidFill>
                  <a:schemeClr val="accent1"/>
                </a:solidFill>
                <a:latin typeface="Aptos Display" panose="020B0004020202020204" pitchFamily="34" charset="0"/>
              </a:rPr>
              <a:t>Mentor</a:t>
            </a:r>
          </a:p>
          <a:p>
            <a:pPr algn="ctr"/>
            <a:r>
              <a:rPr lang="en-US" dirty="0">
                <a:latin typeface="Aptos Display" panose="020B0004020202020204" pitchFamily="34" charset="0"/>
              </a:rPr>
              <a:t>Mahendra Singh</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6858000"/>
          </a:xfrm>
          <a:prstGeom prst="rect">
            <a:avLst/>
          </a:prstGeom>
        </p:spPr>
      </p:pic>
      <p:sp>
        <p:nvSpPr>
          <p:cNvPr id="3" name="Shape 0"/>
          <p:cNvSpPr/>
          <p:nvPr/>
        </p:nvSpPr>
        <p:spPr>
          <a:xfrm>
            <a:off x="0" y="2176067"/>
            <a:ext cx="12192000" cy="4009580"/>
          </a:xfrm>
          <a:prstGeom prst="rect">
            <a:avLst/>
          </a:prstGeom>
          <a:solidFill>
            <a:srgbClr val="FFFFFF">
              <a:alpha val="75000"/>
            </a:srgbClr>
          </a:solidFill>
          <a:ln/>
        </p:spPr>
        <p:txBody>
          <a:bodyPr/>
          <a:lstStyle/>
          <a:p>
            <a:endParaRPr lang="en-IN" sz="1500" dirty="0"/>
          </a:p>
        </p:txBody>
      </p:sp>
      <p:sp>
        <p:nvSpPr>
          <p:cNvPr id="4" name="Text 1"/>
          <p:cNvSpPr/>
          <p:nvPr/>
        </p:nvSpPr>
        <p:spPr>
          <a:xfrm>
            <a:off x="1720256" y="746199"/>
            <a:ext cx="8795345" cy="1157288"/>
          </a:xfrm>
          <a:prstGeom prst="rect">
            <a:avLst/>
          </a:prstGeom>
          <a:noFill/>
          <a:ln/>
        </p:spPr>
        <p:txBody>
          <a:bodyPr wrap="square" rtlCol="0" anchor="t"/>
          <a:lstStyle/>
          <a:p>
            <a:pPr>
              <a:lnSpc>
                <a:spcPts val="4556"/>
              </a:lnSpc>
            </a:pPr>
            <a:r>
              <a:rPr lang="en-US" sz="3645" dirty="0">
                <a:solidFill>
                  <a:srgbClr val="312F2B"/>
                </a:solidFill>
                <a:latin typeface="Aptos Display" panose="020B0004020202020204" pitchFamily="34" charset="0"/>
                <a:ea typeface="Gelasio" pitchFamily="34" charset="-122"/>
                <a:cs typeface="Gelasio" pitchFamily="34" charset="-120"/>
              </a:rPr>
              <a:t>Healthcare disparities and access to care</a:t>
            </a:r>
            <a:endParaRPr lang="en-US" sz="3645" dirty="0">
              <a:latin typeface="Aptos Display" panose="020B0004020202020204" pitchFamily="34" charset="0"/>
            </a:endParaRPr>
          </a:p>
        </p:txBody>
      </p:sp>
      <p:pic>
        <p:nvPicPr>
          <p:cNvPr id="5" name="Image 1" descr="preencoded.png"/>
          <p:cNvPicPr>
            <a:picLocks noChangeAspect="1"/>
          </p:cNvPicPr>
          <p:nvPr/>
        </p:nvPicPr>
        <p:blipFill>
          <a:blip r:embed="rId4">
            <a:duotone>
              <a:prstClr val="black"/>
              <a:schemeClr val="accent3">
                <a:tint val="45000"/>
                <a:satMod val="400000"/>
              </a:schemeClr>
            </a:duotone>
          </a:blip>
          <a:stretch>
            <a:fillRect/>
          </a:stretch>
        </p:blipFill>
        <p:spPr>
          <a:xfrm>
            <a:off x="3171528" y="2546350"/>
            <a:ext cx="1451173" cy="1066800"/>
          </a:xfrm>
          <a:prstGeom prst="rect">
            <a:avLst/>
          </a:prstGeom>
        </p:spPr>
      </p:pic>
      <p:sp>
        <p:nvSpPr>
          <p:cNvPr id="6" name="Text 2"/>
          <p:cNvSpPr/>
          <p:nvPr/>
        </p:nvSpPr>
        <p:spPr>
          <a:xfrm>
            <a:off x="3847307" y="3026768"/>
            <a:ext cx="99517" cy="370284"/>
          </a:xfrm>
          <a:prstGeom prst="rect">
            <a:avLst/>
          </a:prstGeom>
          <a:noFill/>
          <a:ln/>
        </p:spPr>
        <p:txBody>
          <a:bodyPr wrap="none" rtlCol="0" anchor="t"/>
          <a:lstStyle/>
          <a:p>
            <a:pPr algn="ctr">
              <a:lnSpc>
                <a:spcPts val="2916"/>
              </a:lnSpc>
            </a:pPr>
            <a:r>
              <a:rPr lang="en-US" sz="1822" dirty="0">
                <a:solidFill>
                  <a:srgbClr val="272525"/>
                </a:solidFill>
                <a:latin typeface="Gelasio" pitchFamily="34" charset="0"/>
                <a:ea typeface="Gelasio" pitchFamily="34" charset="-122"/>
                <a:cs typeface="Gelasio" pitchFamily="34" charset="-120"/>
              </a:rPr>
              <a:t>1</a:t>
            </a:r>
            <a:endParaRPr lang="en-US" sz="1822" dirty="0"/>
          </a:p>
        </p:txBody>
      </p:sp>
      <p:sp>
        <p:nvSpPr>
          <p:cNvPr id="7" name="Text 3"/>
          <p:cNvSpPr/>
          <p:nvPr/>
        </p:nvSpPr>
        <p:spPr>
          <a:xfrm>
            <a:off x="4807843" y="2731492"/>
            <a:ext cx="2691013" cy="355824"/>
          </a:xfrm>
          <a:prstGeom prst="rect">
            <a:avLst/>
          </a:prstGeom>
          <a:noFill/>
          <a:ln/>
        </p:spPr>
        <p:txBody>
          <a:bodyPr wrap="none" rtlCol="0" anchor="t"/>
          <a:lstStyle/>
          <a:p>
            <a:pPr>
              <a:lnSpc>
                <a:spcPts val="2278"/>
              </a:lnSpc>
            </a:pPr>
            <a:r>
              <a:rPr lang="en-US" b="1" dirty="0">
                <a:solidFill>
                  <a:srgbClr val="272525"/>
                </a:solidFill>
                <a:latin typeface="Aptos Display" panose="020B0004020202020204" pitchFamily="34" charset="0"/>
                <a:ea typeface="Gelasio" pitchFamily="34" charset="-122"/>
                <a:cs typeface="Gelasio" pitchFamily="34" charset="-120"/>
              </a:rPr>
              <a:t>Healthcare Disparities</a:t>
            </a:r>
            <a:endParaRPr lang="en-US" b="1" dirty="0">
              <a:latin typeface="Aptos Display" panose="020B0004020202020204" pitchFamily="34" charset="0"/>
            </a:endParaRPr>
          </a:p>
        </p:txBody>
      </p:sp>
      <p:sp>
        <p:nvSpPr>
          <p:cNvPr id="8" name="Text 4"/>
          <p:cNvSpPr/>
          <p:nvPr/>
        </p:nvSpPr>
        <p:spPr>
          <a:xfrm>
            <a:off x="4737399" y="3047876"/>
            <a:ext cx="2761458" cy="340692"/>
          </a:xfrm>
          <a:prstGeom prst="rect">
            <a:avLst/>
          </a:prstGeom>
          <a:noFill/>
          <a:ln/>
        </p:spPr>
        <p:txBody>
          <a:bodyPr wrap="none" rtlCol="0" anchor="t"/>
          <a:lstStyle/>
          <a:p>
            <a:pPr>
              <a:lnSpc>
                <a:spcPts val="2332"/>
              </a:lnSpc>
            </a:pPr>
            <a:r>
              <a:rPr lang="en-US" sz="1500" dirty="0">
                <a:solidFill>
                  <a:srgbClr val="272525"/>
                </a:solidFill>
                <a:latin typeface="Aptos Display" panose="020B0004020202020204" pitchFamily="34" charset="0"/>
                <a:ea typeface="Lato" pitchFamily="34" charset="-122"/>
                <a:cs typeface="Lato" pitchFamily="34" charset="-120"/>
              </a:rPr>
              <a:t>Varying access and affordability</a:t>
            </a:r>
            <a:endParaRPr lang="en-US" sz="1500" dirty="0">
              <a:latin typeface="Aptos Display" panose="020B0004020202020204" pitchFamily="34" charset="0"/>
            </a:endParaRPr>
          </a:p>
        </p:txBody>
      </p:sp>
      <p:sp>
        <p:nvSpPr>
          <p:cNvPr id="9" name="Shape 5"/>
          <p:cNvSpPr/>
          <p:nvPr/>
        </p:nvSpPr>
        <p:spPr>
          <a:xfrm>
            <a:off x="4668937" y="3614862"/>
            <a:ext cx="5778500" cy="18504"/>
          </a:xfrm>
          <a:prstGeom prst="roundRect">
            <a:avLst>
              <a:gd name="adj" fmla="val 450302"/>
            </a:avLst>
          </a:prstGeom>
          <a:solidFill>
            <a:srgbClr val="CECEC9"/>
          </a:solidFill>
          <a:ln/>
        </p:spPr>
      </p:sp>
      <p:pic>
        <p:nvPicPr>
          <p:cNvPr id="10" name="Image 2" descr="preencoded.png"/>
          <p:cNvPicPr>
            <a:picLocks noChangeAspect="1"/>
          </p:cNvPicPr>
          <p:nvPr/>
        </p:nvPicPr>
        <p:blipFill>
          <a:blip r:embed="rId5">
            <a:duotone>
              <a:prstClr val="black"/>
              <a:schemeClr val="accent3">
                <a:tint val="45000"/>
                <a:satMod val="400000"/>
              </a:schemeClr>
            </a:duotone>
          </a:blip>
          <a:stretch>
            <a:fillRect/>
          </a:stretch>
        </p:blipFill>
        <p:spPr>
          <a:xfrm>
            <a:off x="2445842" y="3659386"/>
            <a:ext cx="2902446" cy="1066800"/>
          </a:xfrm>
          <a:prstGeom prst="rect">
            <a:avLst/>
          </a:prstGeom>
        </p:spPr>
      </p:pic>
      <p:sp>
        <p:nvSpPr>
          <p:cNvPr id="11" name="Text 6"/>
          <p:cNvSpPr/>
          <p:nvPr/>
        </p:nvSpPr>
        <p:spPr>
          <a:xfrm>
            <a:off x="3832423" y="4007645"/>
            <a:ext cx="129282" cy="370284"/>
          </a:xfrm>
          <a:prstGeom prst="rect">
            <a:avLst/>
          </a:prstGeom>
          <a:noFill/>
          <a:ln/>
        </p:spPr>
        <p:txBody>
          <a:bodyPr wrap="none" rtlCol="0" anchor="t"/>
          <a:lstStyle/>
          <a:p>
            <a:pPr algn="ctr">
              <a:lnSpc>
                <a:spcPts val="2916"/>
              </a:lnSpc>
            </a:pPr>
            <a:r>
              <a:rPr lang="en-US" sz="1822" dirty="0">
                <a:solidFill>
                  <a:srgbClr val="272525"/>
                </a:solidFill>
                <a:latin typeface="Gelasio" pitchFamily="34" charset="0"/>
                <a:ea typeface="Gelasio" pitchFamily="34" charset="-122"/>
                <a:cs typeface="Gelasio" pitchFamily="34" charset="-120"/>
              </a:rPr>
              <a:t>2</a:t>
            </a:r>
            <a:endParaRPr lang="en-US" sz="1822" dirty="0"/>
          </a:p>
        </p:txBody>
      </p:sp>
      <p:sp>
        <p:nvSpPr>
          <p:cNvPr id="12" name="Text 7"/>
          <p:cNvSpPr/>
          <p:nvPr/>
        </p:nvSpPr>
        <p:spPr>
          <a:xfrm>
            <a:off x="5533430" y="3844528"/>
            <a:ext cx="2314575" cy="355824"/>
          </a:xfrm>
          <a:prstGeom prst="rect">
            <a:avLst/>
          </a:prstGeom>
          <a:noFill/>
          <a:ln/>
        </p:spPr>
        <p:txBody>
          <a:bodyPr wrap="none" rtlCol="0" anchor="t"/>
          <a:lstStyle/>
          <a:p>
            <a:pPr>
              <a:lnSpc>
                <a:spcPts val="2278"/>
              </a:lnSpc>
            </a:pPr>
            <a:r>
              <a:rPr lang="en-US" b="1" dirty="0">
                <a:solidFill>
                  <a:srgbClr val="272525"/>
                </a:solidFill>
                <a:latin typeface="Aptos Display" panose="020B0004020202020204" pitchFamily="34" charset="0"/>
                <a:ea typeface="Gelasio" pitchFamily="34" charset="-122"/>
                <a:cs typeface="Gelasio" pitchFamily="34" charset="-120"/>
              </a:rPr>
              <a:t>Barriers to Care</a:t>
            </a:r>
            <a:endParaRPr lang="en-US" b="1" dirty="0">
              <a:latin typeface="Aptos Display" panose="020B0004020202020204" pitchFamily="34" charset="0"/>
            </a:endParaRPr>
          </a:p>
        </p:txBody>
      </p:sp>
      <p:sp>
        <p:nvSpPr>
          <p:cNvPr id="13" name="Text 8"/>
          <p:cNvSpPr/>
          <p:nvPr/>
        </p:nvSpPr>
        <p:spPr>
          <a:xfrm>
            <a:off x="5348286" y="4178065"/>
            <a:ext cx="2531468" cy="296168"/>
          </a:xfrm>
          <a:prstGeom prst="rect">
            <a:avLst/>
          </a:prstGeom>
          <a:noFill/>
          <a:ln/>
        </p:spPr>
        <p:txBody>
          <a:bodyPr wrap="none" rtlCol="0" anchor="t"/>
          <a:lstStyle/>
          <a:p>
            <a:pPr>
              <a:lnSpc>
                <a:spcPts val="2332"/>
              </a:lnSpc>
            </a:pPr>
            <a:r>
              <a:rPr lang="en-US" sz="1500" dirty="0">
                <a:solidFill>
                  <a:srgbClr val="272525"/>
                </a:solidFill>
                <a:latin typeface="Aptos Display" panose="020B0004020202020204" pitchFamily="34" charset="0"/>
                <a:ea typeface="Lato" pitchFamily="34" charset="-122"/>
                <a:cs typeface="Lato" pitchFamily="34" charset="-120"/>
              </a:rPr>
              <a:t>Geographical and financial</a:t>
            </a:r>
            <a:endParaRPr lang="en-US" sz="1500" dirty="0">
              <a:latin typeface="Aptos Display" panose="020B0004020202020204" pitchFamily="34" charset="0"/>
            </a:endParaRPr>
          </a:p>
        </p:txBody>
      </p:sp>
      <p:sp>
        <p:nvSpPr>
          <p:cNvPr id="14" name="Shape 9"/>
          <p:cNvSpPr/>
          <p:nvPr/>
        </p:nvSpPr>
        <p:spPr>
          <a:xfrm>
            <a:off x="5394524" y="4727898"/>
            <a:ext cx="5052913" cy="18504"/>
          </a:xfrm>
          <a:prstGeom prst="roundRect">
            <a:avLst>
              <a:gd name="adj" fmla="val 450302"/>
            </a:avLst>
          </a:prstGeom>
          <a:solidFill>
            <a:srgbClr val="CECEC9"/>
          </a:solidFill>
          <a:ln/>
        </p:spPr>
      </p:sp>
      <p:pic>
        <p:nvPicPr>
          <p:cNvPr id="15" name="Image 3" descr="preencoded.png"/>
          <p:cNvPicPr>
            <a:picLocks noChangeAspect="1"/>
          </p:cNvPicPr>
          <p:nvPr/>
        </p:nvPicPr>
        <p:blipFill>
          <a:blip r:embed="rId6">
            <a:duotone>
              <a:prstClr val="black"/>
              <a:schemeClr val="accent3">
                <a:tint val="45000"/>
                <a:satMod val="400000"/>
              </a:schemeClr>
            </a:duotone>
          </a:blip>
          <a:stretch>
            <a:fillRect/>
          </a:stretch>
        </p:blipFill>
        <p:spPr>
          <a:xfrm>
            <a:off x="1720256" y="4772422"/>
            <a:ext cx="4353619" cy="1066800"/>
          </a:xfrm>
          <a:prstGeom prst="rect">
            <a:avLst/>
          </a:prstGeom>
        </p:spPr>
      </p:pic>
      <p:sp>
        <p:nvSpPr>
          <p:cNvPr id="16" name="Text 10"/>
          <p:cNvSpPr/>
          <p:nvPr/>
        </p:nvSpPr>
        <p:spPr>
          <a:xfrm>
            <a:off x="3833218" y="5120681"/>
            <a:ext cx="127694" cy="370284"/>
          </a:xfrm>
          <a:prstGeom prst="rect">
            <a:avLst/>
          </a:prstGeom>
          <a:noFill/>
          <a:ln/>
        </p:spPr>
        <p:txBody>
          <a:bodyPr wrap="none" rtlCol="0" anchor="t"/>
          <a:lstStyle/>
          <a:p>
            <a:pPr algn="ctr">
              <a:lnSpc>
                <a:spcPts val="2916"/>
              </a:lnSpc>
            </a:pPr>
            <a:r>
              <a:rPr lang="en-US" sz="1822" dirty="0">
                <a:solidFill>
                  <a:srgbClr val="272525"/>
                </a:solidFill>
                <a:latin typeface="Gelasio" pitchFamily="34" charset="0"/>
                <a:ea typeface="Gelasio" pitchFamily="34" charset="-122"/>
                <a:cs typeface="Gelasio" pitchFamily="34" charset="-120"/>
              </a:rPr>
              <a:t>3</a:t>
            </a:r>
            <a:endParaRPr lang="en-US" sz="1822" dirty="0"/>
          </a:p>
        </p:txBody>
      </p:sp>
      <p:sp>
        <p:nvSpPr>
          <p:cNvPr id="17" name="Text 11"/>
          <p:cNvSpPr/>
          <p:nvPr/>
        </p:nvSpPr>
        <p:spPr>
          <a:xfrm>
            <a:off x="6259017" y="4957564"/>
            <a:ext cx="2737346" cy="289322"/>
          </a:xfrm>
          <a:prstGeom prst="rect">
            <a:avLst/>
          </a:prstGeom>
          <a:noFill/>
          <a:ln/>
        </p:spPr>
        <p:txBody>
          <a:bodyPr wrap="none" rtlCol="0" anchor="t"/>
          <a:lstStyle/>
          <a:p>
            <a:pPr>
              <a:lnSpc>
                <a:spcPts val="2278"/>
              </a:lnSpc>
            </a:pPr>
            <a:r>
              <a:rPr lang="en-US" b="1" dirty="0">
                <a:solidFill>
                  <a:srgbClr val="272525"/>
                </a:solidFill>
                <a:latin typeface="Aptos Display" panose="020B0004020202020204" pitchFamily="34" charset="0"/>
                <a:ea typeface="Gelasio" pitchFamily="34" charset="-122"/>
                <a:cs typeface="Gelasio" pitchFamily="34" charset="-120"/>
              </a:rPr>
              <a:t>Equitable Access Solutions</a:t>
            </a:r>
            <a:endParaRPr lang="en-US" b="1" dirty="0">
              <a:latin typeface="Aptos Display" panose="020B0004020202020204" pitchFamily="34" charset="0"/>
            </a:endParaRPr>
          </a:p>
        </p:txBody>
      </p:sp>
      <p:sp>
        <p:nvSpPr>
          <p:cNvPr id="18" name="Text 12"/>
          <p:cNvSpPr/>
          <p:nvPr/>
        </p:nvSpPr>
        <p:spPr>
          <a:xfrm>
            <a:off x="6041459" y="5346304"/>
            <a:ext cx="3759042" cy="289322"/>
          </a:xfrm>
          <a:prstGeom prst="rect">
            <a:avLst/>
          </a:prstGeom>
          <a:noFill/>
          <a:ln/>
        </p:spPr>
        <p:txBody>
          <a:bodyPr wrap="none" rtlCol="0" anchor="t"/>
          <a:lstStyle/>
          <a:p>
            <a:pPr>
              <a:lnSpc>
                <a:spcPts val="2332"/>
              </a:lnSpc>
            </a:pPr>
            <a:r>
              <a:rPr lang="en-US" sz="1500" dirty="0">
                <a:solidFill>
                  <a:srgbClr val="272525"/>
                </a:solidFill>
                <a:latin typeface="Aptos Display" panose="020B0004020202020204" pitchFamily="34" charset="0"/>
                <a:ea typeface="Lato" pitchFamily="34" charset="-122"/>
                <a:cs typeface="Lato" pitchFamily="34" charset="-120"/>
              </a:rPr>
              <a:t>Community outreach, policy improvements</a:t>
            </a:r>
            <a:endParaRPr lang="en-US" sz="1500" dirty="0">
              <a:latin typeface="Aptos Display" panose="020B00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3065929"/>
            <a:ext cx="12192000" cy="2689411"/>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000" y="0"/>
            <a:ext cx="4572000" cy="6858000"/>
          </a:xfrm>
          <a:prstGeom prst="rect">
            <a:avLst/>
          </a:prstGeom>
        </p:spPr>
      </p:pic>
      <p:sp>
        <p:nvSpPr>
          <p:cNvPr id="5" name="Text 1"/>
          <p:cNvSpPr/>
          <p:nvPr/>
        </p:nvSpPr>
        <p:spPr>
          <a:xfrm>
            <a:off x="694333" y="1459607"/>
            <a:ext cx="6231334" cy="1735932"/>
          </a:xfrm>
          <a:prstGeom prst="rect">
            <a:avLst/>
          </a:prstGeom>
          <a:noFill/>
          <a:ln/>
        </p:spPr>
        <p:txBody>
          <a:bodyPr wrap="square" rtlCol="0" anchor="t"/>
          <a:lstStyle/>
          <a:p>
            <a:pPr>
              <a:lnSpc>
                <a:spcPts val="4556"/>
              </a:lnSpc>
            </a:pPr>
            <a:r>
              <a:rPr lang="en-US" sz="3645" dirty="0">
                <a:solidFill>
                  <a:srgbClr val="312F2B"/>
                </a:solidFill>
                <a:latin typeface="Aptos Display" panose="020B0004020202020204" pitchFamily="34" charset="0"/>
                <a:ea typeface="Gelasio" pitchFamily="34" charset="-122"/>
                <a:cs typeface="Gelasio" pitchFamily="34" charset="-120"/>
              </a:rPr>
              <a:t>Implications for healthcare policy and planning in California</a:t>
            </a:r>
            <a:endParaRPr lang="en-US" sz="3645" dirty="0">
              <a:latin typeface="Aptos Display" panose="020B0004020202020204" pitchFamily="34" charset="0"/>
            </a:endParaRPr>
          </a:p>
        </p:txBody>
      </p:sp>
      <p:sp>
        <p:nvSpPr>
          <p:cNvPr id="6" name="Text 2"/>
          <p:cNvSpPr/>
          <p:nvPr/>
        </p:nvSpPr>
        <p:spPr>
          <a:xfrm>
            <a:off x="990501" y="3366294"/>
            <a:ext cx="5935167" cy="592336"/>
          </a:xfrm>
          <a:prstGeom prst="rect">
            <a:avLst/>
          </a:prstGeom>
          <a:noFill/>
          <a:ln/>
        </p:spPr>
        <p:txBody>
          <a:bodyPr wrap="square" rtlCol="0" anchor="t"/>
          <a:lstStyle/>
          <a:p>
            <a:pPr marL="285739" indent="-285739">
              <a:lnSpc>
                <a:spcPts val="2332"/>
              </a:lnSpc>
              <a:buSzPct val="100000"/>
              <a:buChar char="•"/>
            </a:pPr>
            <a:r>
              <a:rPr lang="en-US" sz="2000" b="1" dirty="0">
                <a:solidFill>
                  <a:srgbClr val="272525"/>
                </a:solidFill>
                <a:latin typeface="Aptos Display" panose="020B0004020202020204" pitchFamily="34" charset="0"/>
                <a:ea typeface="Lato" pitchFamily="34" charset="-122"/>
                <a:cs typeface="Lato" pitchFamily="34" charset="-120"/>
              </a:rPr>
              <a:t>Expansion of telehealth services:</a:t>
            </a:r>
            <a:r>
              <a:rPr lang="en-US" sz="2000" dirty="0">
                <a:solidFill>
                  <a:srgbClr val="272525"/>
                </a:solidFill>
                <a:latin typeface="Aptos Display" panose="020B0004020202020204" pitchFamily="34" charset="0"/>
                <a:ea typeface="Lato" pitchFamily="34" charset="-122"/>
                <a:cs typeface="Lato" pitchFamily="34" charset="-120"/>
              </a:rPr>
              <a:t> Increased accessibility and remote care options.</a:t>
            </a:r>
            <a:endParaRPr lang="en-US" sz="2000" dirty="0">
              <a:latin typeface="Aptos Display" panose="020B0004020202020204" pitchFamily="34" charset="0"/>
            </a:endParaRPr>
          </a:p>
        </p:txBody>
      </p:sp>
      <p:sp>
        <p:nvSpPr>
          <p:cNvPr id="7" name="Text 3"/>
          <p:cNvSpPr/>
          <p:nvPr/>
        </p:nvSpPr>
        <p:spPr>
          <a:xfrm>
            <a:off x="990501" y="4057592"/>
            <a:ext cx="5935167" cy="592336"/>
          </a:xfrm>
          <a:prstGeom prst="rect">
            <a:avLst/>
          </a:prstGeom>
          <a:noFill/>
          <a:ln/>
        </p:spPr>
        <p:txBody>
          <a:bodyPr wrap="square" rtlCol="0" anchor="t"/>
          <a:lstStyle/>
          <a:p>
            <a:pPr marL="285739" indent="-285739">
              <a:lnSpc>
                <a:spcPts val="2332"/>
              </a:lnSpc>
              <a:buSzPct val="100000"/>
              <a:buChar char="•"/>
            </a:pPr>
            <a:r>
              <a:rPr lang="en-US" sz="2000" b="1" dirty="0">
                <a:solidFill>
                  <a:srgbClr val="272525"/>
                </a:solidFill>
                <a:latin typeface="Aptos Display" panose="020B0004020202020204" pitchFamily="34" charset="0"/>
                <a:ea typeface="Lato" pitchFamily="34" charset="-122"/>
                <a:cs typeface="Lato" pitchFamily="34" charset="-120"/>
              </a:rPr>
              <a:t>Equitable distribution of healthcare resources:</a:t>
            </a:r>
            <a:r>
              <a:rPr lang="en-US" sz="2000" dirty="0">
                <a:solidFill>
                  <a:srgbClr val="272525"/>
                </a:solidFill>
                <a:latin typeface="Aptos Display" panose="020B0004020202020204" pitchFamily="34" charset="0"/>
                <a:ea typeface="Lato" pitchFamily="34" charset="-122"/>
                <a:cs typeface="Lato" pitchFamily="34" charset="-120"/>
              </a:rPr>
              <a:t> Addressing disparities in underserved communities.</a:t>
            </a:r>
            <a:endParaRPr lang="en-US" sz="2000" dirty="0">
              <a:latin typeface="Aptos Display" panose="020B0004020202020204" pitchFamily="34" charset="0"/>
            </a:endParaRPr>
          </a:p>
        </p:txBody>
      </p:sp>
      <p:sp>
        <p:nvSpPr>
          <p:cNvPr id="8" name="Text 4"/>
          <p:cNvSpPr/>
          <p:nvPr/>
        </p:nvSpPr>
        <p:spPr>
          <a:xfrm>
            <a:off x="990501" y="4806057"/>
            <a:ext cx="5935167" cy="592336"/>
          </a:xfrm>
          <a:prstGeom prst="rect">
            <a:avLst/>
          </a:prstGeom>
          <a:noFill/>
          <a:ln/>
        </p:spPr>
        <p:txBody>
          <a:bodyPr wrap="square" rtlCol="0" anchor="t"/>
          <a:lstStyle/>
          <a:p>
            <a:pPr marL="285739" indent="-285739">
              <a:lnSpc>
                <a:spcPts val="2332"/>
              </a:lnSpc>
              <a:buSzPct val="100000"/>
              <a:buChar char="•"/>
            </a:pPr>
            <a:r>
              <a:rPr lang="en-US" sz="2000" b="1" dirty="0">
                <a:solidFill>
                  <a:srgbClr val="272525"/>
                </a:solidFill>
                <a:latin typeface="Aptos Display" panose="020B0004020202020204" pitchFamily="34" charset="0"/>
                <a:ea typeface="Lato" pitchFamily="34" charset="-122"/>
                <a:cs typeface="Lato" pitchFamily="34" charset="-120"/>
              </a:rPr>
              <a:t>Policy framework for preventive care:</a:t>
            </a:r>
            <a:r>
              <a:rPr lang="en-US" sz="2000" dirty="0">
                <a:solidFill>
                  <a:srgbClr val="272525"/>
                </a:solidFill>
                <a:latin typeface="Aptos Display" panose="020B0004020202020204" pitchFamily="34" charset="0"/>
                <a:ea typeface="Lato" pitchFamily="34" charset="-122"/>
                <a:cs typeface="Lato" pitchFamily="34" charset="-120"/>
              </a:rPr>
              <a:t> Emphasizing proactive health measures and wellness programs.</a:t>
            </a:r>
            <a:endParaRPr lang="en-US" sz="2000" dirty="0">
              <a:latin typeface="Aptos Display" panose="020B00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1" descr="preencoded.pn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118782" y="189788"/>
            <a:ext cx="11954436" cy="1254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 1"/>
          <p:cNvSpPr/>
          <p:nvPr/>
        </p:nvSpPr>
        <p:spPr>
          <a:xfrm>
            <a:off x="1317328" y="452830"/>
            <a:ext cx="8795345" cy="1157288"/>
          </a:xfrm>
          <a:prstGeom prst="rect">
            <a:avLst/>
          </a:prstGeom>
          <a:noFill/>
          <a:ln/>
        </p:spPr>
        <p:txBody>
          <a:bodyPr wrap="square" rtlCol="0" anchor="t"/>
          <a:lstStyle/>
          <a:p>
            <a:pPr>
              <a:lnSpc>
                <a:spcPts val="4556"/>
              </a:lnSpc>
            </a:pPr>
            <a:r>
              <a:rPr lang="en-US" sz="4000" dirty="0">
                <a:latin typeface="Aptos Display" panose="020B0004020202020204" pitchFamily="34" charset="0"/>
                <a:ea typeface="Gelasio" pitchFamily="34" charset="-122"/>
                <a:cs typeface="Gelasio" pitchFamily="34" charset="-120"/>
              </a:rPr>
              <a:t>Conclusion and Recommendations</a:t>
            </a:r>
            <a:endParaRPr lang="en-US" sz="4000" dirty="0">
              <a:latin typeface="Aptos Display" panose="020B0004020202020204" pitchFamily="34" charset="0"/>
            </a:endParaRPr>
          </a:p>
        </p:txBody>
      </p:sp>
      <p:sp>
        <p:nvSpPr>
          <p:cNvPr id="6" name="Text 2"/>
          <p:cNvSpPr/>
          <p:nvPr/>
        </p:nvSpPr>
        <p:spPr>
          <a:xfrm>
            <a:off x="415936" y="1610118"/>
            <a:ext cx="11497283" cy="4306588"/>
          </a:xfrm>
          <a:prstGeom prst="rect">
            <a:avLst/>
          </a:prstGeom>
          <a:noFill/>
          <a:ln/>
        </p:spPr>
        <p:txBody>
          <a:bodyPr wrap="square" rtlCol="0" anchor="t"/>
          <a:lstStyle/>
          <a:p>
            <a:pPr marL="238115" indent="-238115">
              <a:buFont typeface="Arial" panose="020B0604020202020204" pitchFamily="34" charset="0"/>
              <a:buChar char="•"/>
            </a:pPr>
            <a:r>
              <a:rPr lang="en-US" sz="2000" b="1" dirty="0">
                <a:solidFill>
                  <a:srgbClr val="0D0D0D"/>
                </a:solidFill>
                <a:latin typeface="Aptos Display" panose="020B0004020202020204" pitchFamily="34" charset="0"/>
              </a:rPr>
              <a:t>Payer Mix Dynamics:</a:t>
            </a:r>
            <a:r>
              <a:rPr lang="en-US" sz="2000" dirty="0">
                <a:solidFill>
                  <a:srgbClr val="0D0D0D"/>
                </a:solidFill>
                <a:latin typeface="Aptos Display" panose="020B0004020202020204" pitchFamily="34" charset="0"/>
              </a:rPr>
              <a:t> Medicare and Medi-Cal reimbursements show a declining trend, while Other Payers exhibit a notable increase, indicating a shift in the healthcare payer mix.</a:t>
            </a:r>
          </a:p>
          <a:p>
            <a:pPr algn="l"/>
            <a:endParaRPr lang="en-US" sz="2000" dirty="0">
              <a:solidFill>
                <a:srgbClr val="0D0D0D"/>
              </a:solidFill>
              <a:latin typeface="Aptos Display" panose="020B0004020202020204" pitchFamily="34" charset="0"/>
            </a:endParaRPr>
          </a:p>
          <a:p>
            <a:pPr marL="238115" indent="-238115">
              <a:buFont typeface="Arial" panose="020B0604020202020204" pitchFamily="34" charset="0"/>
              <a:buChar char="•"/>
            </a:pPr>
            <a:r>
              <a:rPr lang="en-US" sz="2000" b="1" dirty="0">
                <a:solidFill>
                  <a:srgbClr val="0D0D0D"/>
                </a:solidFill>
                <a:latin typeface="Aptos Display" panose="020B0004020202020204" pitchFamily="34" charset="0"/>
              </a:rPr>
              <a:t>Financial Stability Concerns:</a:t>
            </a:r>
            <a:r>
              <a:rPr lang="en-US" sz="2000" dirty="0">
                <a:solidFill>
                  <a:srgbClr val="0D0D0D"/>
                </a:solidFill>
                <a:latin typeface="Aptos Display" panose="020B0004020202020204" pitchFamily="34" charset="0"/>
              </a:rPr>
              <a:t> Negative reimbursements in Medi-Cal and Other 3rd-Party sectors from 2018 to 2020 raise concerns about financial instability and revenue management. Healthcare providers should conduct a strategic review to ensure sustainability amidst changing reimbursement dynamics.</a:t>
            </a:r>
          </a:p>
          <a:p>
            <a:pPr marL="238115" indent="-238115">
              <a:buFont typeface="Arial" panose="020B0604020202020204" pitchFamily="34" charset="0"/>
              <a:buChar char="•"/>
            </a:pPr>
            <a:endParaRPr lang="en-US" sz="2000" b="1" dirty="0">
              <a:solidFill>
                <a:srgbClr val="0D0D0D"/>
              </a:solidFill>
              <a:latin typeface="Aptos Display" panose="020B0004020202020204" pitchFamily="34" charset="0"/>
            </a:endParaRPr>
          </a:p>
          <a:p>
            <a:pPr marL="238115" indent="-238115">
              <a:buFont typeface="Arial" panose="020B0604020202020204" pitchFamily="34" charset="0"/>
              <a:buChar char="•"/>
            </a:pPr>
            <a:r>
              <a:rPr lang="en-US" sz="2000" b="1" dirty="0">
                <a:solidFill>
                  <a:srgbClr val="0D0D0D"/>
                </a:solidFill>
                <a:latin typeface="Aptos Display" panose="020B0004020202020204" pitchFamily="34" charset="0"/>
              </a:rPr>
              <a:t>Sector-Specific Strategies:</a:t>
            </a:r>
            <a:r>
              <a:rPr lang="en-US" sz="2000" dirty="0">
                <a:solidFill>
                  <a:srgbClr val="0D0D0D"/>
                </a:solidFill>
                <a:latin typeface="Aptos Display" panose="020B0004020202020204" pitchFamily="34" charset="0"/>
              </a:rPr>
              <a:t> District and Investor sectors should analyze factors influencing their margin fluctuations and implement targeted financial management strategies.</a:t>
            </a:r>
          </a:p>
          <a:p>
            <a:pPr marL="238115" indent="-238115">
              <a:buFont typeface="Arial" panose="020B0604020202020204" pitchFamily="34" charset="0"/>
              <a:buChar char="•"/>
            </a:pPr>
            <a:endParaRPr lang="en-US" sz="2000" b="1" dirty="0">
              <a:solidFill>
                <a:srgbClr val="0D0D0D"/>
              </a:solidFill>
              <a:latin typeface="Aptos Display" panose="020B0004020202020204" pitchFamily="34" charset="0"/>
            </a:endParaRPr>
          </a:p>
          <a:p>
            <a:pPr marL="238115" indent="-238115">
              <a:buFont typeface="Arial" panose="020B0604020202020204" pitchFamily="34" charset="0"/>
              <a:buChar char="•"/>
            </a:pPr>
            <a:r>
              <a:rPr lang="en-US" sz="2000" b="1" dirty="0">
                <a:solidFill>
                  <a:srgbClr val="0D0D0D"/>
                </a:solidFill>
                <a:latin typeface="Aptos Display" panose="020B0004020202020204" pitchFamily="34" charset="0"/>
              </a:rPr>
              <a:t>Continuous Monitoring:</a:t>
            </a:r>
            <a:r>
              <a:rPr lang="en-US" sz="2000" dirty="0">
                <a:solidFill>
                  <a:srgbClr val="0D0D0D"/>
                </a:solidFill>
                <a:latin typeface="Aptos Display" panose="020B0004020202020204" pitchFamily="34" charset="0"/>
              </a:rPr>
              <a:t> Regular monitoring of financial performance is essential to identify trends and make informed decisions to sustain or improve margins across all sectors.</a:t>
            </a:r>
          </a:p>
          <a:p>
            <a:pPr>
              <a:lnSpc>
                <a:spcPts val="2332"/>
              </a:lnSpc>
            </a:pPr>
            <a:endParaRPr lang="en-US" sz="1458"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5E4A09-8F4A-E353-3B31-A9F9E705B112}"/>
              </a:ext>
            </a:extLst>
          </p:cNvPr>
          <p:cNvPicPr>
            <a:picLocks noChangeAspect="1"/>
          </p:cNvPicPr>
          <p:nvPr/>
        </p:nvPicPr>
        <p:blipFill>
          <a:blip r:embed="rId2"/>
          <a:stretch>
            <a:fillRect/>
          </a:stretch>
        </p:blipFill>
        <p:spPr>
          <a:xfrm>
            <a:off x="0" y="120806"/>
            <a:ext cx="11981541" cy="6579218"/>
          </a:xfrm>
          <a:prstGeom prst="rect">
            <a:avLst/>
          </a:prstGeom>
        </p:spPr>
      </p:pic>
    </p:spTree>
    <p:extLst>
      <p:ext uri="{BB962C8B-B14F-4D97-AF65-F5344CB8AC3E}">
        <p14:creationId xmlns:p14="http://schemas.microsoft.com/office/powerpoint/2010/main" val="1448947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ECC7BD9-58DF-A345-EBAB-852CD8B16F3C}"/>
              </a:ext>
            </a:extLst>
          </p:cNvPr>
          <p:cNvSpPr txBox="1"/>
          <p:nvPr/>
        </p:nvSpPr>
        <p:spPr>
          <a:xfrm>
            <a:off x="1383564" y="348865"/>
            <a:ext cx="9718111" cy="157644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4000" kern="1200" dirty="0">
                <a:solidFill>
                  <a:srgbClr val="FFFFFF"/>
                </a:solidFill>
                <a:latin typeface="Aptos Display" panose="020B0004020202020204" pitchFamily="34" charset="0"/>
                <a:ea typeface="+mj-ea"/>
                <a:cs typeface="+mj-cs"/>
              </a:rPr>
              <a:t>KPI's</a:t>
            </a:r>
            <a:endParaRPr lang="en-US" dirty="0">
              <a:latin typeface="Aptos Display" panose="020B0004020202020204" pitchFamily="34" charset="0"/>
              <a:ea typeface="+mj-ea"/>
              <a:cs typeface="+mj-cs"/>
            </a:endParaRPr>
          </a:p>
        </p:txBody>
      </p:sp>
      <p:graphicFrame>
        <p:nvGraphicFramePr>
          <p:cNvPr id="7" name="TextBox 4">
            <a:extLst>
              <a:ext uri="{FF2B5EF4-FFF2-40B4-BE49-F238E27FC236}">
                <a16:creationId xmlns:a16="http://schemas.microsoft.com/office/drawing/2014/main" id="{E7D0EA34-29B4-3929-A9C4-853CC8605455}"/>
              </a:ext>
            </a:extLst>
          </p:cNvPr>
          <p:cNvGraphicFramePr/>
          <p:nvPr>
            <p:extLst>
              <p:ext uri="{D42A27DB-BD31-4B8C-83A1-F6EECF244321}">
                <p14:modId xmlns:p14="http://schemas.microsoft.com/office/powerpoint/2010/main" val="1954953679"/>
              </p:ext>
            </p:extLst>
          </p:nvPr>
        </p:nvGraphicFramePr>
        <p:xfrm>
          <a:off x="632085" y="2273574"/>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59412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F50598D-B840-81F8-BF59-0164DC48F408}"/>
              </a:ext>
            </a:extLst>
          </p:cNvPr>
          <p:cNvSpPr txBox="1"/>
          <p:nvPr/>
        </p:nvSpPr>
        <p:spPr>
          <a:xfrm>
            <a:off x="4405555" y="348640"/>
            <a:ext cx="342402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latin typeface="Arial Rounded MT Bold" panose="020F0704030504030204" pitchFamily="34" charset="0"/>
                <a:cs typeface="Calibri"/>
              </a:rPr>
              <a:t>INTRODUCTION</a:t>
            </a:r>
            <a:endParaRPr lang="en-US" sz="2800" b="1" dirty="0">
              <a:latin typeface="Arial Rounded MT Bold" panose="020F0704030504030204" pitchFamily="34" charset="0"/>
            </a:endParaRPr>
          </a:p>
        </p:txBody>
      </p:sp>
      <p:graphicFrame>
        <p:nvGraphicFramePr>
          <p:cNvPr id="11" name="TextBox 5">
            <a:extLst>
              <a:ext uri="{FF2B5EF4-FFF2-40B4-BE49-F238E27FC236}">
                <a16:creationId xmlns:a16="http://schemas.microsoft.com/office/drawing/2014/main" id="{F5A74FC3-0ECE-DA00-0E08-22EE816C54D0}"/>
              </a:ext>
            </a:extLst>
          </p:cNvPr>
          <p:cNvGraphicFramePr/>
          <p:nvPr>
            <p:extLst>
              <p:ext uri="{D42A27DB-BD31-4B8C-83A1-F6EECF244321}">
                <p14:modId xmlns:p14="http://schemas.microsoft.com/office/powerpoint/2010/main" val="2901893072"/>
              </p:ext>
            </p:extLst>
          </p:nvPr>
        </p:nvGraphicFramePr>
        <p:xfrm>
          <a:off x="454325" y="1000665"/>
          <a:ext cx="11326480" cy="55086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16838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AE19A-70FA-B33B-A9BE-21C12E7B0443}"/>
              </a:ext>
            </a:extLst>
          </p:cNvPr>
          <p:cNvSpPr>
            <a:spLocks noGrp="1"/>
          </p:cNvSpPr>
          <p:nvPr>
            <p:ph type="title"/>
          </p:nvPr>
        </p:nvSpPr>
        <p:spPr>
          <a:xfrm>
            <a:off x="838200" y="365125"/>
            <a:ext cx="10515600" cy="996747"/>
          </a:xfrm>
        </p:spPr>
        <p:txBody>
          <a:bodyPr/>
          <a:lstStyle/>
          <a:p>
            <a:r>
              <a:rPr lang="en-US" b="1" dirty="0">
                <a:solidFill>
                  <a:srgbClr val="002060"/>
                </a:solidFill>
                <a:latin typeface="Aptos Display" panose="020B0004020202020204" pitchFamily="34" charset="0"/>
                <a:ea typeface="Calibri" panose="020F0502020204030204" pitchFamily="34" charset="0"/>
                <a:cs typeface="Calibri" panose="020F0502020204030204" pitchFamily="34" charset="0"/>
              </a:rPr>
              <a:t>O</a:t>
            </a:r>
            <a:r>
              <a:rPr lang="en-US" sz="4400" b="1" dirty="0">
                <a:solidFill>
                  <a:srgbClr val="002060"/>
                </a:solidFill>
                <a:latin typeface="Aptos Display" panose="020B0004020202020204" pitchFamily="34" charset="0"/>
                <a:ea typeface="Calibri" panose="020F0502020204030204" pitchFamily="34" charset="0"/>
                <a:cs typeface="Calibri" panose="020F0502020204030204" pitchFamily="34" charset="0"/>
              </a:rPr>
              <a:t>bjectives of Healthcare Dashboard</a:t>
            </a:r>
            <a:endParaRPr lang="en-GB" dirty="0">
              <a:latin typeface="Aptos Display" panose="020B0004020202020204" pitchFamily="34" charset="0"/>
            </a:endParaRPr>
          </a:p>
        </p:txBody>
      </p:sp>
      <p:sp>
        <p:nvSpPr>
          <p:cNvPr id="3" name="Content Placeholder 2">
            <a:extLst>
              <a:ext uri="{FF2B5EF4-FFF2-40B4-BE49-F238E27FC236}">
                <a16:creationId xmlns:a16="http://schemas.microsoft.com/office/drawing/2014/main" id="{BA1F2BAB-D77B-7027-16A5-C7BEAB0ADCCE}"/>
              </a:ext>
            </a:extLst>
          </p:cNvPr>
          <p:cNvSpPr>
            <a:spLocks noGrp="1"/>
          </p:cNvSpPr>
          <p:nvPr>
            <p:ph idx="1"/>
          </p:nvPr>
        </p:nvSpPr>
        <p:spPr>
          <a:xfrm>
            <a:off x="838200" y="1945532"/>
            <a:ext cx="10515600" cy="3521413"/>
          </a:xfrm>
        </p:spPr>
        <p:txBody>
          <a:bodyPr/>
          <a:lstStyle/>
          <a:p>
            <a:pPr>
              <a:buFont typeface="Wingdings" panose="05000000000000000000" pitchFamily="2" charset="2"/>
              <a:buChar char="Ø"/>
            </a:pPr>
            <a:r>
              <a:rPr lang="en-GB" kern="100" dirty="0">
                <a:effectLst/>
                <a:latin typeface="Aptos Display" panose="020B0004020202020204" pitchFamily="34" charset="0"/>
                <a:ea typeface="Calibri" panose="020F0502020204030204" pitchFamily="34" charset="0"/>
                <a:cs typeface="Times New Roman" panose="02020603050405020304" pitchFamily="18" charset="0"/>
              </a:rPr>
              <a:t>Monitor Key Performance Indicators (KPIs)</a:t>
            </a:r>
          </a:p>
          <a:p>
            <a:pPr>
              <a:buFont typeface="Wingdings" panose="05000000000000000000" pitchFamily="2" charset="2"/>
              <a:buChar char="Ø"/>
            </a:pPr>
            <a:r>
              <a:rPr lang="en-GB" kern="100" dirty="0">
                <a:effectLst/>
                <a:latin typeface="Aptos Display" panose="020B0004020202020204" pitchFamily="34" charset="0"/>
                <a:ea typeface="Calibri" panose="020F0502020204030204" pitchFamily="34" charset="0"/>
                <a:cs typeface="Times New Roman" panose="02020603050405020304" pitchFamily="18" charset="0"/>
              </a:rPr>
              <a:t>Identify Trends and Patterns</a:t>
            </a:r>
          </a:p>
          <a:p>
            <a:pPr>
              <a:buFont typeface="Wingdings" panose="05000000000000000000" pitchFamily="2" charset="2"/>
              <a:buChar char="Ø"/>
            </a:pPr>
            <a:r>
              <a:rPr lang="en-GB" kern="100" dirty="0">
                <a:effectLst/>
                <a:latin typeface="Aptos Display" panose="020B0004020202020204" pitchFamily="34" charset="0"/>
                <a:ea typeface="Calibri" panose="020F0502020204030204" pitchFamily="34" charset="0"/>
                <a:cs typeface="Times New Roman" panose="02020603050405020304" pitchFamily="18" charset="0"/>
              </a:rPr>
              <a:t>Enhance Clinical Decision-Making</a:t>
            </a:r>
          </a:p>
          <a:p>
            <a:pPr>
              <a:buFont typeface="Wingdings" panose="05000000000000000000" pitchFamily="2" charset="2"/>
              <a:buChar char="Ø"/>
            </a:pPr>
            <a:r>
              <a:rPr lang="en-GB" kern="100" dirty="0">
                <a:effectLst/>
                <a:latin typeface="Aptos Display" panose="020B0004020202020204" pitchFamily="34" charset="0"/>
                <a:ea typeface="Calibri" panose="020F0502020204030204" pitchFamily="34" charset="0"/>
                <a:cs typeface="Times New Roman" panose="02020603050405020304" pitchFamily="18" charset="0"/>
              </a:rPr>
              <a:t>Optimize Resource Allocation</a:t>
            </a:r>
          </a:p>
          <a:p>
            <a:pPr>
              <a:buFont typeface="Wingdings" panose="05000000000000000000" pitchFamily="2" charset="2"/>
              <a:buChar char="Ø"/>
            </a:pPr>
            <a:r>
              <a:rPr lang="en-GB" kern="100" dirty="0">
                <a:effectLst/>
                <a:latin typeface="Aptos Display" panose="020B0004020202020204" pitchFamily="34" charset="0"/>
                <a:ea typeface="Calibri" panose="020F0502020204030204" pitchFamily="34" charset="0"/>
                <a:cs typeface="Times New Roman" panose="02020603050405020304" pitchFamily="18" charset="0"/>
              </a:rPr>
              <a:t>Improve Patient Experience</a:t>
            </a:r>
          </a:p>
          <a:p>
            <a:pPr>
              <a:buFont typeface="Wingdings" panose="05000000000000000000" pitchFamily="2" charset="2"/>
              <a:buChar char="Ø"/>
            </a:pPr>
            <a:r>
              <a:rPr lang="en-GB" kern="100" dirty="0">
                <a:effectLst/>
                <a:latin typeface="Aptos Display" panose="020B0004020202020204" pitchFamily="34" charset="0"/>
                <a:ea typeface="Calibri" panose="020F0502020204030204" pitchFamily="34" charset="0"/>
                <a:cs typeface="Times New Roman" panose="02020603050405020304" pitchFamily="18" charset="0"/>
              </a:rPr>
              <a:t>Support Population Health Management</a:t>
            </a:r>
          </a:p>
          <a:p>
            <a:endParaRPr lang="en-GB" dirty="0"/>
          </a:p>
        </p:txBody>
      </p:sp>
    </p:spTree>
    <p:extLst>
      <p:ext uri="{BB962C8B-B14F-4D97-AF65-F5344CB8AC3E}">
        <p14:creationId xmlns:p14="http://schemas.microsoft.com/office/powerpoint/2010/main" val="249882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sp>
        <p:nvSpPr>
          <p:cNvPr id="3" name="Shape 0"/>
          <p:cNvSpPr/>
          <p:nvPr/>
        </p:nvSpPr>
        <p:spPr>
          <a:xfrm>
            <a:off x="0" y="0"/>
            <a:ext cx="12192000" cy="6858000"/>
          </a:xfrm>
          <a:prstGeom prst="rect">
            <a:avLst/>
          </a:prstGeom>
          <a:solidFill>
            <a:srgbClr val="FFFFFF">
              <a:alpha val="75000"/>
            </a:srgbClr>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9144000" y="0"/>
            <a:ext cx="3048000" cy="6858000"/>
          </a:xfrm>
          <a:prstGeom prst="rect">
            <a:avLst/>
          </a:prstGeom>
        </p:spPr>
      </p:pic>
      <p:sp>
        <p:nvSpPr>
          <p:cNvPr id="5" name="Text 1"/>
          <p:cNvSpPr/>
          <p:nvPr/>
        </p:nvSpPr>
        <p:spPr>
          <a:xfrm>
            <a:off x="694333" y="1566069"/>
            <a:ext cx="7755334" cy="1157288"/>
          </a:xfrm>
          <a:prstGeom prst="rect">
            <a:avLst/>
          </a:prstGeom>
          <a:noFill/>
          <a:ln/>
        </p:spPr>
        <p:txBody>
          <a:bodyPr wrap="square" rtlCol="0" anchor="t"/>
          <a:lstStyle/>
          <a:p>
            <a:pPr>
              <a:lnSpc>
                <a:spcPts val="4556"/>
              </a:lnSpc>
            </a:pPr>
            <a:r>
              <a:rPr lang="en-US" sz="3645" b="1" dirty="0">
                <a:solidFill>
                  <a:srgbClr val="312F2B"/>
                </a:solidFill>
                <a:latin typeface="Aptos Display" panose="020B0004020202020204" pitchFamily="34" charset="0"/>
                <a:ea typeface="Gelasio" pitchFamily="34" charset="-122"/>
                <a:cs typeface="Gelasio" pitchFamily="34" charset="-120"/>
              </a:rPr>
              <a:t>Key findings and trends in healthcare data</a:t>
            </a:r>
            <a:endParaRPr lang="en-US" sz="3645" b="1" dirty="0">
              <a:latin typeface="Aptos Display" panose="020B0004020202020204" pitchFamily="34" charset="0"/>
            </a:endParaRPr>
          </a:p>
        </p:txBody>
      </p:sp>
      <p:sp>
        <p:nvSpPr>
          <p:cNvPr id="6" name="Shape 2"/>
          <p:cNvSpPr/>
          <p:nvPr/>
        </p:nvSpPr>
        <p:spPr>
          <a:xfrm>
            <a:off x="974242" y="3303459"/>
            <a:ext cx="206012" cy="192776"/>
          </a:xfrm>
          <a:prstGeom prst="roundRect">
            <a:avLst>
              <a:gd name="adj" fmla="val 25722"/>
            </a:avLst>
          </a:prstGeom>
          <a:ln/>
        </p:spPr>
        <p:style>
          <a:lnRef idx="1">
            <a:schemeClr val="dk1"/>
          </a:lnRef>
          <a:fillRef idx="2">
            <a:schemeClr val="dk1"/>
          </a:fillRef>
          <a:effectRef idx="1">
            <a:schemeClr val="dk1"/>
          </a:effectRef>
          <a:fontRef idx="minor">
            <a:schemeClr val="dk1"/>
          </a:fontRef>
        </p:style>
        <p:txBody>
          <a:bodyPr/>
          <a:lstStyle/>
          <a:p>
            <a:endParaRPr lang="en-US"/>
          </a:p>
        </p:txBody>
      </p:sp>
      <p:sp>
        <p:nvSpPr>
          <p:cNvPr id="7" name="Text 3"/>
          <p:cNvSpPr/>
          <p:nvPr/>
        </p:nvSpPr>
        <p:spPr>
          <a:xfrm>
            <a:off x="1203424" y="3209330"/>
            <a:ext cx="2314575" cy="289322"/>
          </a:xfrm>
          <a:prstGeom prst="rect">
            <a:avLst/>
          </a:prstGeom>
          <a:noFill/>
          <a:ln/>
        </p:spPr>
        <p:txBody>
          <a:bodyPr wrap="none" rtlCol="0" anchor="t"/>
          <a:lstStyle/>
          <a:p>
            <a:pPr>
              <a:lnSpc>
                <a:spcPts val="2278"/>
              </a:lnSpc>
            </a:pPr>
            <a:r>
              <a:rPr lang="en-US" sz="1822" b="1" dirty="0">
                <a:solidFill>
                  <a:srgbClr val="272525"/>
                </a:solidFill>
                <a:latin typeface="Gelasio" pitchFamily="34" charset="0"/>
                <a:ea typeface="Gelasio" pitchFamily="34" charset="-122"/>
                <a:cs typeface="Gelasio" pitchFamily="34" charset="-120"/>
              </a:rPr>
              <a:t>Rising Costs</a:t>
            </a:r>
            <a:endParaRPr lang="en-US" sz="1822" b="1" dirty="0"/>
          </a:p>
        </p:txBody>
      </p:sp>
      <p:sp>
        <p:nvSpPr>
          <p:cNvPr id="8" name="Text 4"/>
          <p:cNvSpPr/>
          <p:nvPr/>
        </p:nvSpPr>
        <p:spPr>
          <a:xfrm>
            <a:off x="1203424" y="3609677"/>
            <a:ext cx="3276005" cy="874713"/>
          </a:xfrm>
          <a:prstGeom prst="rect">
            <a:avLst/>
          </a:prstGeom>
          <a:noFill/>
          <a:ln/>
        </p:spPr>
        <p:txBody>
          <a:bodyPr wrap="square" rtlCol="0" anchor="t"/>
          <a:lstStyle/>
          <a:p>
            <a:pPr>
              <a:lnSpc>
                <a:spcPts val="2332"/>
              </a:lnSpc>
            </a:pPr>
            <a:r>
              <a:rPr lang="en-US" sz="1458" dirty="0">
                <a:solidFill>
                  <a:srgbClr val="272525"/>
                </a:solidFill>
                <a:latin typeface="Aptos Display" panose="020B0004020202020204" pitchFamily="34" charset="0"/>
                <a:ea typeface="Lato" pitchFamily="34" charset="-122"/>
                <a:cs typeface="Lato" pitchFamily="34" charset="-120"/>
              </a:rPr>
              <a:t>Increasing healthcare expenses impacting accessibility and affordability.</a:t>
            </a:r>
            <a:endParaRPr lang="en-US" sz="1458" dirty="0">
              <a:latin typeface="Aptos Display" panose="020B0004020202020204" pitchFamily="34" charset="0"/>
            </a:endParaRPr>
          </a:p>
        </p:txBody>
      </p:sp>
      <p:sp>
        <p:nvSpPr>
          <p:cNvPr id="9" name="Shape 5"/>
          <p:cNvSpPr/>
          <p:nvPr/>
        </p:nvSpPr>
        <p:spPr>
          <a:xfrm>
            <a:off x="4923271" y="3303459"/>
            <a:ext cx="208880" cy="192776"/>
          </a:xfrm>
          <a:prstGeom prst="roundRect">
            <a:avLst>
              <a:gd name="adj" fmla="val 25722"/>
            </a:avLst>
          </a:prstGeom>
          <a:ln/>
        </p:spPr>
        <p:style>
          <a:lnRef idx="1">
            <a:schemeClr val="dk1"/>
          </a:lnRef>
          <a:fillRef idx="2">
            <a:schemeClr val="dk1"/>
          </a:fillRef>
          <a:effectRef idx="1">
            <a:schemeClr val="dk1"/>
          </a:effectRef>
          <a:fontRef idx="minor">
            <a:schemeClr val="dk1"/>
          </a:fontRef>
        </p:style>
      </p:sp>
      <p:sp>
        <p:nvSpPr>
          <p:cNvPr id="10" name="Text 6"/>
          <p:cNvSpPr/>
          <p:nvPr/>
        </p:nvSpPr>
        <p:spPr>
          <a:xfrm>
            <a:off x="5173663" y="3209330"/>
            <a:ext cx="2441278" cy="289322"/>
          </a:xfrm>
          <a:prstGeom prst="rect">
            <a:avLst/>
          </a:prstGeom>
          <a:noFill/>
          <a:ln/>
        </p:spPr>
        <p:txBody>
          <a:bodyPr wrap="none" rtlCol="0" anchor="t"/>
          <a:lstStyle/>
          <a:p>
            <a:pPr>
              <a:lnSpc>
                <a:spcPts val="2278"/>
              </a:lnSpc>
            </a:pPr>
            <a:r>
              <a:rPr lang="en-US" sz="1822" b="1" dirty="0">
                <a:solidFill>
                  <a:srgbClr val="272525"/>
                </a:solidFill>
                <a:latin typeface="Gelasio" pitchFamily="34" charset="0"/>
                <a:ea typeface="Gelasio" pitchFamily="34" charset="-122"/>
                <a:cs typeface="Gelasio" pitchFamily="34" charset="-120"/>
              </a:rPr>
              <a:t>Shift to Outpatient Care</a:t>
            </a:r>
            <a:endParaRPr lang="en-US" sz="1822" b="1" dirty="0"/>
          </a:p>
        </p:txBody>
      </p:sp>
      <p:sp>
        <p:nvSpPr>
          <p:cNvPr id="11" name="Text 7"/>
          <p:cNvSpPr/>
          <p:nvPr/>
        </p:nvSpPr>
        <p:spPr>
          <a:xfrm>
            <a:off x="5173663" y="3609678"/>
            <a:ext cx="3276005" cy="968474"/>
          </a:xfrm>
          <a:prstGeom prst="rect">
            <a:avLst/>
          </a:prstGeom>
          <a:noFill/>
          <a:ln/>
        </p:spPr>
        <p:txBody>
          <a:bodyPr wrap="square" rtlCol="0" anchor="t"/>
          <a:lstStyle/>
          <a:p>
            <a:pPr>
              <a:lnSpc>
                <a:spcPts val="2332"/>
              </a:lnSpc>
            </a:pPr>
            <a:r>
              <a:rPr lang="en-US" sz="1458" dirty="0">
                <a:solidFill>
                  <a:srgbClr val="272525"/>
                </a:solidFill>
                <a:latin typeface="Aptos Display" panose="020B0004020202020204" pitchFamily="34" charset="0"/>
                <a:ea typeface="Lato" pitchFamily="34" charset="-122"/>
                <a:cs typeface="Lato" pitchFamily="34" charset="-120"/>
              </a:rPr>
              <a:t>Requirement to Transition from inpatient to outpatient services for cost-effective care.</a:t>
            </a:r>
            <a:endParaRPr lang="en-US" sz="1458" dirty="0">
              <a:latin typeface="Aptos Display" panose="020B0004020202020204" pitchFamily="34" charset="0"/>
            </a:endParaRPr>
          </a:p>
        </p:txBody>
      </p:sp>
      <p:sp>
        <p:nvSpPr>
          <p:cNvPr id="12" name="Shape 8"/>
          <p:cNvSpPr/>
          <p:nvPr/>
        </p:nvSpPr>
        <p:spPr>
          <a:xfrm>
            <a:off x="974242" y="4694290"/>
            <a:ext cx="206012" cy="192776"/>
          </a:xfrm>
          <a:prstGeom prst="roundRect">
            <a:avLst>
              <a:gd name="adj" fmla="val 25722"/>
            </a:avLst>
          </a:prstGeom>
          <a:ln/>
        </p:spPr>
        <p:style>
          <a:lnRef idx="1">
            <a:schemeClr val="dk1"/>
          </a:lnRef>
          <a:fillRef idx="2">
            <a:schemeClr val="dk1"/>
          </a:fillRef>
          <a:effectRef idx="1">
            <a:schemeClr val="dk1"/>
          </a:effectRef>
          <a:fontRef idx="minor">
            <a:schemeClr val="dk1"/>
          </a:fontRef>
        </p:style>
      </p:sp>
      <p:sp>
        <p:nvSpPr>
          <p:cNvPr id="13" name="Text 9"/>
          <p:cNvSpPr/>
          <p:nvPr/>
        </p:nvSpPr>
        <p:spPr>
          <a:xfrm>
            <a:off x="1203425" y="4595416"/>
            <a:ext cx="2391569" cy="289322"/>
          </a:xfrm>
          <a:prstGeom prst="rect">
            <a:avLst/>
          </a:prstGeom>
          <a:noFill/>
          <a:ln/>
        </p:spPr>
        <p:txBody>
          <a:bodyPr wrap="none" rtlCol="0" anchor="t"/>
          <a:lstStyle/>
          <a:p>
            <a:pPr>
              <a:lnSpc>
                <a:spcPts val="2278"/>
              </a:lnSpc>
            </a:pPr>
            <a:r>
              <a:rPr lang="en-US" sz="1822" b="1" dirty="0">
                <a:solidFill>
                  <a:srgbClr val="272525"/>
                </a:solidFill>
                <a:latin typeface="Gelasio" pitchFamily="34" charset="0"/>
                <a:ea typeface="Gelasio" pitchFamily="34" charset="-122"/>
                <a:cs typeface="Gelasio" pitchFamily="34" charset="-120"/>
              </a:rPr>
              <a:t>Technology Integration</a:t>
            </a:r>
            <a:endParaRPr lang="en-US" sz="1822" b="1" dirty="0"/>
          </a:p>
        </p:txBody>
      </p:sp>
      <p:sp>
        <p:nvSpPr>
          <p:cNvPr id="14" name="Text 10"/>
          <p:cNvSpPr/>
          <p:nvPr/>
        </p:nvSpPr>
        <p:spPr>
          <a:xfrm>
            <a:off x="1203424" y="4995763"/>
            <a:ext cx="7246243" cy="759577"/>
          </a:xfrm>
          <a:prstGeom prst="rect">
            <a:avLst/>
          </a:prstGeom>
          <a:noFill/>
          <a:ln/>
        </p:spPr>
        <p:txBody>
          <a:bodyPr wrap="none" rtlCol="0" anchor="t"/>
          <a:lstStyle/>
          <a:p>
            <a:pPr>
              <a:lnSpc>
                <a:spcPts val="2332"/>
              </a:lnSpc>
            </a:pPr>
            <a:r>
              <a:rPr lang="en-US" sz="1458" dirty="0">
                <a:solidFill>
                  <a:srgbClr val="272525"/>
                </a:solidFill>
                <a:latin typeface="Aptos Display" panose="020B0004020202020204" pitchFamily="34" charset="0"/>
                <a:ea typeface="Lato" pitchFamily="34" charset="-122"/>
                <a:cs typeface="Lato" pitchFamily="34" charset="-120"/>
              </a:rPr>
              <a:t>Necessary to Embrace digital solutions for</a:t>
            </a:r>
          </a:p>
          <a:p>
            <a:pPr>
              <a:lnSpc>
                <a:spcPts val="2332"/>
              </a:lnSpc>
            </a:pPr>
            <a:r>
              <a:rPr lang="en-US" sz="1458" dirty="0">
                <a:solidFill>
                  <a:srgbClr val="272525"/>
                </a:solidFill>
                <a:latin typeface="Aptos Display" panose="020B0004020202020204" pitchFamily="34" charset="0"/>
                <a:ea typeface="Lato" pitchFamily="34" charset="-122"/>
                <a:cs typeface="Lato" pitchFamily="34" charset="-120"/>
              </a:rPr>
              <a:t>efficient healthcare delivery and management.</a:t>
            </a:r>
            <a:endParaRPr lang="en-US" sz="1458" dirty="0">
              <a:latin typeface="Aptos Display" panose="020B00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266BE0-8163-A97F-DACF-4959D0943E1A}"/>
              </a:ext>
            </a:extLst>
          </p:cNvPr>
          <p:cNvSpPr txBox="1"/>
          <p:nvPr/>
        </p:nvSpPr>
        <p:spPr>
          <a:xfrm>
            <a:off x="4052046" y="200158"/>
            <a:ext cx="4087906" cy="523220"/>
          </a:xfrm>
          <a:prstGeom prst="rect">
            <a:avLst/>
          </a:prstGeom>
          <a:noFill/>
          <a:effectLst/>
        </p:spPr>
        <p:txBody>
          <a:bodyPr wrap="square" rtlCol="0">
            <a:spAutoFit/>
          </a:bodyPr>
          <a:lstStyle/>
          <a:p>
            <a:pPr algn="ctr"/>
            <a:r>
              <a:rPr lang="en-IN" sz="2800" b="1" dirty="0">
                <a:latin typeface="Arial Rounded MT Bold" panose="020F0704030504030204" pitchFamily="34" charset="0"/>
              </a:rPr>
              <a:t>Excel Dashboard</a:t>
            </a:r>
          </a:p>
        </p:txBody>
      </p:sp>
      <p:pic>
        <p:nvPicPr>
          <p:cNvPr id="4" name="Picture 3">
            <a:extLst>
              <a:ext uri="{FF2B5EF4-FFF2-40B4-BE49-F238E27FC236}">
                <a16:creationId xmlns:a16="http://schemas.microsoft.com/office/drawing/2014/main" id="{7BD96938-A596-0AC2-49C0-32F2492BD27B}"/>
              </a:ext>
            </a:extLst>
          </p:cNvPr>
          <p:cNvPicPr>
            <a:picLocks noChangeAspect="1"/>
          </p:cNvPicPr>
          <p:nvPr/>
        </p:nvPicPr>
        <p:blipFill>
          <a:blip r:embed="rId2"/>
          <a:stretch>
            <a:fillRect/>
          </a:stretch>
        </p:blipFill>
        <p:spPr>
          <a:xfrm>
            <a:off x="200491" y="1246638"/>
            <a:ext cx="3511970" cy="23253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9B8C845F-D4F6-E4C9-C493-4D40BFDCB7B0}"/>
              </a:ext>
            </a:extLst>
          </p:cNvPr>
          <p:cNvSpPr txBox="1"/>
          <p:nvPr/>
        </p:nvSpPr>
        <p:spPr>
          <a:xfrm>
            <a:off x="200491" y="747880"/>
            <a:ext cx="3423024" cy="369332"/>
          </a:xfrm>
          <a:prstGeom prst="rect">
            <a:avLst/>
          </a:prstGeom>
          <a:noFill/>
        </p:spPr>
        <p:txBody>
          <a:bodyPr wrap="square" rtlCol="0">
            <a:spAutoFit/>
          </a:bodyPr>
          <a:lstStyle/>
          <a:p>
            <a:pPr algn="ctr"/>
            <a:r>
              <a:rPr lang="en-IN" b="1" dirty="0">
                <a:latin typeface="Aptos Display" panose="020B0004020202020204" pitchFamily="34" charset="0"/>
              </a:rPr>
              <a:t>Patient Days</a:t>
            </a:r>
          </a:p>
        </p:txBody>
      </p:sp>
      <p:pic>
        <p:nvPicPr>
          <p:cNvPr id="7" name="Picture 6">
            <a:extLst>
              <a:ext uri="{FF2B5EF4-FFF2-40B4-BE49-F238E27FC236}">
                <a16:creationId xmlns:a16="http://schemas.microsoft.com/office/drawing/2014/main" id="{441EEEAA-89B9-5FA8-5FB5-16467501AE58}"/>
              </a:ext>
            </a:extLst>
          </p:cNvPr>
          <p:cNvPicPr>
            <a:picLocks noChangeAspect="1"/>
          </p:cNvPicPr>
          <p:nvPr/>
        </p:nvPicPr>
        <p:blipFill>
          <a:blip r:embed="rId3"/>
          <a:stretch>
            <a:fillRect/>
          </a:stretch>
        </p:blipFill>
        <p:spPr>
          <a:xfrm>
            <a:off x="8421545" y="1253114"/>
            <a:ext cx="3589667" cy="23189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TextBox 7">
            <a:extLst>
              <a:ext uri="{FF2B5EF4-FFF2-40B4-BE49-F238E27FC236}">
                <a16:creationId xmlns:a16="http://schemas.microsoft.com/office/drawing/2014/main" id="{04859993-2D7D-0AE6-2B16-113A7C9C5717}"/>
              </a:ext>
            </a:extLst>
          </p:cNvPr>
          <p:cNvSpPr txBox="1"/>
          <p:nvPr/>
        </p:nvSpPr>
        <p:spPr>
          <a:xfrm>
            <a:off x="8568486" y="777873"/>
            <a:ext cx="3233221" cy="369332"/>
          </a:xfrm>
          <a:prstGeom prst="rect">
            <a:avLst/>
          </a:prstGeom>
          <a:noFill/>
        </p:spPr>
        <p:txBody>
          <a:bodyPr wrap="square" rtlCol="0">
            <a:spAutoFit/>
          </a:bodyPr>
          <a:lstStyle/>
          <a:p>
            <a:pPr algn="ctr"/>
            <a:r>
              <a:rPr lang="en-IN" b="1" dirty="0">
                <a:latin typeface="Aptos Display" panose="020B0004020202020204" pitchFamily="34" charset="0"/>
              </a:rPr>
              <a:t>Bad Debts and Charity</a:t>
            </a:r>
          </a:p>
        </p:txBody>
      </p:sp>
      <p:pic>
        <p:nvPicPr>
          <p:cNvPr id="10" name="Picture 9">
            <a:extLst>
              <a:ext uri="{FF2B5EF4-FFF2-40B4-BE49-F238E27FC236}">
                <a16:creationId xmlns:a16="http://schemas.microsoft.com/office/drawing/2014/main" id="{F57C5C7D-3FE1-C0DC-FAD9-2AB99DC4E223}"/>
              </a:ext>
            </a:extLst>
          </p:cNvPr>
          <p:cNvPicPr>
            <a:picLocks noChangeAspect="1"/>
          </p:cNvPicPr>
          <p:nvPr/>
        </p:nvPicPr>
        <p:blipFill>
          <a:blip r:embed="rId4"/>
          <a:stretch>
            <a:fillRect/>
          </a:stretch>
        </p:blipFill>
        <p:spPr>
          <a:xfrm>
            <a:off x="8421544" y="4236005"/>
            <a:ext cx="3655582" cy="231032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TextBox 10">
            <a:extLst>
              <a:ext uri="{FF2B5EF4-FFF2-40B4-BE49-F238E27FC236}">
                <a16:creationId xmlns:a16="http://schemas.microsoft.com/office/drawing/2014/main" id="{CD4214A4-B151-DB41-FC38-F9FB358B0952}"/>
              </a:ext>
            </a:extLst>
          </p:cNvPr>
          <p:cNvSpPr txBox="1"/>
          <p:nvPr/>
        </p:nvSpPr>
        <p:spPr>
          <a:xfrm>
            <a:off x="8568486" y="3739542"/>
            <a:ext cx="3353105" cy="369332"/>
          </a:xfrm>
          <a:prstGeom prst="rect">
            <a:avLst/>
          </a:prstGeom>
          <a:noFill/>
        </p:spPr>
        <p:txBody>
          <a:bodyPr wrap="square" rtlCol="0">
            <a:spAutoFit/>
          </a:bodyPr>
          <a:lstStyle/>
          <a:p>
            <a:pPr algn="ctr"/>
            <a:r>
              <a:rPr lang="en-IN" b="1" dirty="0">
                <a:latin typeface="Aptos Display" panose="020B0004020202020204" pitchFamily="34" charset="0"/>
              </a:rPr>
              <a:t>Discharges</a:t>
            </a:r>
          </a:p>
        </p:txBody>
      </p:sp>
      <p:pic>
        <p:nvPicPr>
          <p:cNvPr id="13" name="Picture 12">
            <a:extLst>
              <a:ext uri="{FF2B5EF4-FFF2-40B4-BE49-F238E27FC236}">
                <a16:creationId xmlns:a16="http://schemas.microsoft.com/office/drawing/2014/main" id="{25031907-5D23-4473-47D9-DE19DC6783AB}"/>
              </a:ext>
            </a:extLst>
          </p:cNvPr>
          <p:cNvPicPr>
            <a:picLocks noChangeAspect="1"/>
          </p:cNvPicPr>
          <p:nvPr/>
        </p:nvPicPr>
        <p:blipFill>
          <a:blip r:embed="rId5"/>
          <a:stretch>
            <a:fillRect/>
          </a:stretch>
        </p:blipFill>
        <p:spPr>
          <a:xfrm>
            <a:off x="180231" y="4236005"/>
            <a:ext cx="3552490" cy="222873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TextBox 13">
            <a:extLst>
              <a:ext uri="{FF2B5EF4-FFF2-40B4-BE49-F238E27FC236}">
                <a16:creationId xmlns:a16="http://schemas.microsoft.com/office/drawing/2014/main" id="{D1E30940-CB00-9184-9A77-C5816EF5AEB0}"/>
              </a:ext>
            </a:extLst>
          </p:cNvPr>
          <p:cNvSpPr txBox="1"/>
          <p:nvPr/>
        </p:nvSpPr>
        <p:spPr>
          <a:xfrm>
            <a:off x="200491" y="3739542"/>
            <a:ext cx="3552490" cy="369332"/>
          </a:xfrm>
          <a:prstGeom prst="rect">
            <a:avLst/>
          </a:prstGeom>
          <a:noFill/>
        </p:spPr>
        <p:txBody>
          <a:bodyPr wrap="square" rtlCol="0">
            <a:spAutoFit/>
          </a:bodyPr>
          <a:lstStyle/>
          <a:p>
            <a:pPr algn="ctr"/>
            <a:r>
              <a:rPr lang="en-IN" b="1" dirty="0">
                <a:latin typeface="Aptos Display" panose="020B0004020202020204" pitchFamily="34" charset="0"/>
              </a:rPr>
              <a:t>Net Patient Revenue</a:t>
            </a:r>
          </a:p>
        </p:txBody>
      </p:sp>
      <p:pic>
        <p:nvPicPr>
          <p:cNvPr id="16" name="Picture 15">
            <a:extLst>
              <a:ext uri="{FF2B5EF4-FFF2-40B4-BE49-F238E27FC236}">
                <a16:creationId xmlns:a16="http://schemas.microsoft.com/office/drawing/2014/main" id="{FB37303A-1C59-D57E-8EDA-7B793C764F99}"/>
              </a:ext>
            </a:extLst>
          </p:cNvPr>
          <p:cNvPicPr>
            <a:picLocks noChangeAspect="1"/>
          </p:cNvPicPr>
          <p:nvPr/>
        </p:nvPicPr>
        <p:blipFill>
          <a:blip r:embed="rId6"/>
          <a:stretch>
            <a:fillRect/>
          </a:stretch>
        </p:blipFill>
        <p:spPr>
          <a:xfrm>
            <a:off x="4034118" y="2672937"/>
            <a:ext cx="4087906" cy="213321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7" name="TextBox 16">
            <a:extLst>
              <a:ext uri="{FF2B5EF4-FFF2-40B4-BE49-F238E27FC236}">
                <a16:creationId xmlns:a16="http://schemas.microsoft.com/office/drawing/2014/main" id="{B2C780E1-B2D5-0ECC-3239-31380B1DCFAB}"/>
              </a:ext>
            </a:extLst>
          </p:cNvPr>
          <p:cNvSpPr txBox="1"/>
          <p:nvPr/>
        </p:nvSpPr>
        <p:spPr>
          <a:xfrm>
            <a:off x="4688074" y="2224664"/>
            <a:ext cx="2815851" cy="369332"/>
          </a:xfrm>
          <a:prstGeom prst="rect">
            <a:avLst/>
          </a:prstGeom>
          <a:noFill/>
        </p:spPr>
        <p:txBody>
          <a:bodyPr wrap="square" rtlCol="0">
            <a:spAutoFit/>
          </a:bodyPr>
          <a:lstStyle/>
          <a:p>
            <a:pPr algn="ctr"/>
            <a:r>
              <a:rPr lang="en-IN" b="1" dirty="0">
                <a:latin typeface="Aptos Display" panose="020B0004020202020204" pitchFamily="34" charset="0"/>
              </a:rPr>
              <a:t>Financial Margins</a:t>
            </a:r>
          </a:p>
        </p:txBody>
      </p:sp>
    </p:spTree>
    <p:extLst>
      <p:ext uri="{BB962C8B-B14F-4D97-AF65-F5344CB8AC3E}">
        <p14:creationId xmlns:p14="http://schemas.microsoft.com/office/powerpoint/2010/main" val="3322480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7834D-AD68-0FAC-140F-79BBDA64574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30439A8-22E8-9601-1AA4-D9143A5CAE14}"/>
              </a:ext>
            </a:extLst>
          </p:cNvPr>
          <p:cNvSpPr txBox="1"/>
          <p:nvPr/>
        </p:nvSpPr>
        <p:spPr>
          <a:xfrm>
            <a:off x="4052046" y="200158"/>
            <a:ext cx="4087906" cy="523220"/>
          </a:xfrm>
          <a:prstGeom prst="rect">
            <a:avLst/>
          </a:prstGeom>
          <a:noFill/>
          <a:effectLst/>
        </p:spPr>
        <p:txBody>
          <a:bodyPr wrap="square" rtlCol="0">
            <a:spAutoFit/>
          </a:bodyPr>
          <a:lstStyle/>
          <a:p>
            <a:pPr algn="ctr"/>
            <a:r>
              <a:rPr lang="en-IN" sz="2800" b="1" dirty="0">
                <a:latin typeface="Arial Rounded MT Bold" panose="020F0704030504030204" pitchFamily="34" charset="0"/>
              </a:rPr>
              <a:t>Tableau Dashboard</a:t>
            </a:r>
          </a:p>
        </p:txBody>
      </p:sp>
      <p:sp>
        <p:nvSpPr>
          <p:cNvPr id="5" name="TextBox 4">
            <a:extLst>
              <a:ext uri="{FF2B5EF4-FFF2-40B4-BE49-F238E27FC236}">
                <a16:creationId xmlns:a16="http://schemas.microsoft.com/office/drawing/2014/main" id="{69E2A381-6EE2-A947-891D-863E59889E9D}"/>
              </a:ext>
            </a:extLst>
          </p:cNvPr>
          <p:cNvSpPr txBox="1"/>
          <p:nvPr/>
        </p:nvSpPr>
        <p:spPr>
          <a:xfrm>
            <a:off x="200491" y="747880"/>
            <a:ext cx="3423024" cy="369332"/>
          </a:xfrm>
          <a:prstGeom prst="rect">
            <a:avLst/>
          </a:prstGeom>
          <a:noFill/>
        </p:spPr>
        <p:txBody>
          <a:bodyPr wrap="square" rtlCol="0">
            <a:spAutoFit/>
          </a:bodyPr>
          <a:lstStyle/>
          <a:p>
            <a:pPr algn="ctr"/>
            <a:r>
              <a:rPr lang="en-IN" b="1" dirty="0">
                <a:latin typeface="Aptos Display" panose="020B0004020202020204" pitchFamily="34" charset="0"/>
              </a:rPr>
              <a:t>Patient Days</a:t>
            </a:r>
          </a:p>
        </p:txBody>
      </p:sp>
      <p:sp>
        <p:nvSpPr>
          <p:cNvPr id="8" name="TextBox 7">
            <a:extLst>
              <a:ext uri="{FF2B5EF4-FFF2-40B4-BE49-F238E27FC236}">
                <a16:creationId xmlns:a16="http://schemas.microsoft.com/office/drawing/2014/main" id="{094B998E-8CCB-5A59-15F6-31293C6109B1}"/>
              </a:ext>
            </a:extLst>
          </p:cNvPr>
          <p:cNvSpPr txBox="1"/>
          <p:nvPr/>
        </p:nvSpPr>
        <p:spPr>
          <a:xfrm>
            <a:off x="8568486" y="777873"/>
            <a:ext cx="3233221" cy="369332"/>
          </a:xfrm>
          <a:prstGeom prst="rect">
            <a:avLst/>
          </a:prstGeom>
          <a:noFill/>
        </p:spPr>
        <p:txBody>
          <a:bodyPr wrap="square" rtlCol="0">
            <a:spAutoFit/>
          </a:bodyPr>
          <a:lstStyle/>
          <a:p>
            <a:pPr algn="ctr"/>
            <a:r>
              <a:rPr lang="en-IN" b="1" dirty="0">
                <a:latin typeface="Aptos Display" panose="020B0004020202020204" pitchFamily="34" charset="0"/>
              </a:rPr>
              <a:t>Bad Debts and Charity</a:t>
            </a:r>
          </a:p>
        </p:txBody>
      </p:sp>
      <p:sp>
        <p:nvSpPr>
          <p:cNvPr id="11" name="TextBox 10">
            <a:extLst>
              <a:ext uri="{FF2B5EF4-FFF2-40B4-BE49-F238E27FC236}">
                <a16:creationId xmlns:a16="http://schemas.microsoft.com/office/drawing/2014/main" id="{6D9CEC19-906E-B29C-12B3-FF32BD2C58BD}"/>
              </a:ext>
            </a:extLst>
          </p:cNvPr>
          <p:cNvSpPr txBox="1"/>
          <p:nvPr/>
        </p:nvSpPr>
        <p:spPr>
          <a:xfrm>
            <a:off x="8568486" y="3739542"/>
            <a:ext cx="3353105" cy="369332"/>
          </a:xfrm>
          <a:prstGeom prst="rect">
            <a:avLst/>
          </a:prstGeom>
          <a:noFill/>
        </p:spPr>
        <p:txBody>
          <a:bodyPr wrap="square" rtlCol="0">
            <a:spAutoFit/>
          </a:bodyPr>
          <a:lstStyle/>
          <a:p>
            <a:pPr algn="ctr"/>
            <a:r>
              <a:rPr lang="en-IN" b="1" dirty="0">
                <a:latin typeface="Aptos Display" panose="020B0004020202020204" pitchFamily="34" charset="0"/>
              </a:rPr>
              <a:t>Discharges</a:t>
            </a:r>
          </a:p>
        </p:txBody>
      </p:sp>
      <p:sp>
        <p:nvSpPr>
          <p:cNvPr id="14" name="TextBox 13">
            <a:extLst>
              <a:ext uri="{FF2B5EF4-FFF2-40B4-BE49-F238E27FC236}">
                <a16:creationId xmlns:a16="http://schemas.microsoft.com/office/drawing/2014/main" id="{4322C75F-50EE-B24C-4C5B-3FD212DA4A84}"/>
              </a:ext>
            </a:extLst>
          </p:cNvPr>
          <p:cNvSpPr txBox="1"/>
          <p:nvPr/>
        </p:nvSpPr>
        <p:spPr>
          <a:xfrm>
            <a:off x="200491" y="3739542"/>
            <a:ext cx="3552490" cy="369332"/>
          </a:xfrm>
          <a:prstGeom prst="rect">
            <a:avLst/>
          </a:prstGeom>
          <a:noFill/>
        </p:spPr>
        <p:txBody>
          <a:bodyPr wrap="square" rtlCol="0">
            <a:spAutoFit/>
          </a:bodyPr>
          <a:lstStyle/>
          <a:p>
            <a:pPr algn="ctr"/>
            <a:r>
              <a:rPr lang="en-IN" b="1" dirty="0">
                <a:latin typeface="Aptos Display" panose="020B0004020202020204" pitchFamily="34" charset="0"/>
              </a:rPr>
              <a:t>Net Patient Revenue</a:t>
            </a:r>
          </a:p>
        </p:txBody>
      </p:sp>
      <p:sp>
        <p:nvSpPr>
          <p:cNvPr id="17" name="TextBox 16">
            <a:extLst>
              <a:ext uri="{FF2B5EF4-FFF2-40B4-BE49-F238E27FC236}">
                <a16:creationId xmlns:a16="http://schemas.microsoft.com/office/drawing/2014/main" id="{54B3BABD-7F50-E7A2-B120-5AE207F27AA9}"/>
              </a:ext>
            </a:extLst>
          </p:cNvPr>
          <p:cNvSpPr txBox="1"/>
          <p:nvPr/>
        </p:nvSpPr>
        <p:spPr>
          <a:xfrm>
            <a:off x="4688074" y="2224664"/>
            <a:ext cx="2815851" cy="369332"/>
          </a:xfrm>
          <a:prstGeom prst="rect">
            <a:avLst/>
          </a:prstGeom>
          <a:noFill/>
        </p:spPr>
        <p:txBody>
          <a:bodyPr wrap="square" rtlCol="0">
            <a:spAutoFit/>
          </a:bodyPr>
          <a:lstStyle/>
          <a:p>
            <a:pPr algn="ctr"/>
            <a:r>
              <a:rPr lang="en-IN" b="1" dirty="0">
                <a:latin typeface="Aptos Display" panose="020B0004020202020204" pitchFamily="34" charset="0"/>
              </a:rPr>
              <a:t>Financial Margins</a:t>
            </a:r>
          </a:p>
        </p:txBody>
      </p:sp>
      <p:pic>
        <p:nvPicPr>
          <p:cNvPr id="3" name="Picture 2">
            <a:extLst>
              <a:ext uri="{FF2B5EF4-FFF2-40B4-BE49-F238E27FC236}">
                <a16:creationId xmlns:a16="http://schemas.microsoft.com/office/drawing/2014/main" id="{49A0434B-DADE-8106-8CB7-80E428640D1F}"/>
              </a:ext>
            </a:extLst>
          </p:cNvPr>
          <p:cNvPicPr>
            <a:picLocks noChangeAspect="1"/>
          </p:cNvPicPr>
          <p:nvPr/>
        </p:nvPicPr>
        <p:blipFill>
          <a:blip r:embed="rId2"/>
          <a:stretch>
            <a:fillRect/>
          </a:stretch>
        </p:blipFill>
        <p:spPr>
          <a:xfrm>
            <a:off x="234444" y="1214467"/>
            <a:ext cx="3870939" cy="240680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a:extLst>
              <a:ext uri="{FF2B5EF4-FFF2-40B4-BE49-F238E27FC236}">
                <a16:creationId xmlns:a16="http://schemas.microsoft.com/office/drawing/2014/main" id="{43B3F1DD-D71A-F587-630B-255B7957CE18}"/>
              </a:ext>
            </a:extLst>
          </p:cNvPr>
          <p:cNvPicPr>
            <a:picLocks noChangeAspect="1"/>
          </p:cNvPicPr>
          <p:nvPr/>
        </p:nvPicPr>
        <p:blipFill>
          <a:blip r:embed="rId3"/>
          <a:stretch>
            <a:fillRect/>
          </a:stretch>
        </p:blipFill>
        <p:spPr>
          <a:xfrm>
            <a:off x="190734" y="4227144"/>
            <a:ext cx="3904892" cy="240680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9" name="Picture 8">
            <a:extLst>
              <a:ext uri="{FF2B5EF4-FFF2-40B4-BE49-F238E27FC236}">
                <a16:creationId xmlns:a16="http://schemas.microsoft.com/office/drawing/2014/main" id="{49C77D9E-6659-6965-E7BE-0850DA1D56F3}"/>
              </a:ext>
            </a:extLst>
          </p:cNvPr>
          <p:cNvPicPr>
            <a:picLocks noChangeAspect="1"/>
          </p:cNvPicPr>
          <p:nvPr/>
        </p:nvPicPr>
        <p:blipFill>
          <a:blip r:embed="rId4"/>
          <a:stretch>
            <a:fillRect/>
          </a:stretch>
        </p:blipFill>
        <p:spPr>
          <a:xfrm>
            <a:off x="8377192" y="4227144"/>
            <a:ext cx="3681966" cy="240680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 name="Picture 11">
            <a:extLst>
              <a:ext uri="{FF2B5EF4-FFF2-40B4-BE49-F238E27FC236}">
                <a16:creationId xmlns:a16="http://schemas.microsoft.com/office/drawing/2014/main" id="{E8EF5D26-EC54-06CB-9152-0EA6315099D3}"/>
              </a:ext>
            </a:extLst>
          </p:cNvPr>
          <p:cNvPicPr>
            <a:picLocks noChangeAspect="1"/>
          </p:cNvPicPr>
          <p:nvPr/>
        </p:nvPicPr>
        <p:blipFill>
          <a:blip r:embed="rId5"/>
          <a:stretch>
            <a:fillRect/>
          </a:stretch>
        </p:blipFill>
        <p:spPr>
          <a:xfrm>
            <a:off x="4364411" y="2641858"/>
            <a:ext cx="3753753" cy="232050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Picture 14">
            <a:extLst>
              <a:ext uri="{FF2B5EF4-FFF2-40B4-BE49-F238E27FC236}">
                <a16:creationId xmlns:a16="http://schemas.microsoft.com/office/drawing/2014/main" id="{7196055D-BC0F-3C46-B556-70736BE56404}"/>
              </a:ext>
            </a:extLst>
          </p:cNvPr>
          <p:cNvPicPr>
            <a:picLocks noChangeAspect="1"/>
          </p:cNvPicPr>
          <p:nvPr/>
        </p:nvPicPr>
        <p:blipFill>
          <a:blip r:embed="rId6"/>
          <a:stretch>
            <a:fillRect/>
          </a:stretch>
        </p:blipFill>
        <p:spPr>
          <a:xfrm>
            <a:off x="8377192" y="1225256"/>
            <a:ext cx="3681966" cy="239601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426400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79AA0-2A68-8A67-2851-7950F204A0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63C0FED-BA8A-BF67-ABB4-A369832F893C}"/>
              </a:ext>
            </a:extLst>
          </p:cNvPr>
          <p:cNvSpPr txBox="1"/>
          <p:nvPr/>
        </p:nvSpPr>
        <p:spPr>
          <a:xfrm>
            <a:off x="4052046" y="200158"/>
            <a:ext cx="4087906" cy="523220"/>
          </a:xfrm>
          <a:prstGeom prst="rect">
            <a:avLst/>
          </a:prstGeom>
          <a:noFill/>
          <a:effectLst/>
        </p:spPr>
        <p:txBody>
          <a:bodyPr wrap="square" rtlCol="0">
            <a:spAutoFit/>
          </a:bodyPr>
          <a:lstStyle/>
          <a:p>
            <a:pPr algn="ctr"/>
            <a:r>
              <a:rPr lang="en-IN" sz="2800" b="1" dirty="0">
                <a:latin typeface="Arial Rounded MT Bold" panose="020F0704030504030204" pitchFamily="34" charset="0"/>
              </a:rPr>
              <a:t>Power BI Dashboard</a:t>
            </a:r>
          </a:p>
        </p:txBody>
      </p:sp>
      <p:sp>
        <p:nvSpPr>
          <p:cNvPr id="5" name="TextBox 4">
            <a:extLst>
              <a:ext uri="{FF2B5EF4-FFF2-40B4-BE49-F238E27FC236}">
                <a16:creationId xmlns:a16="http://schemas.microsoft.com/office/drawing/2014/main" id="{17022773-3053-633E-D578-37599E9CD531}"/>
              </a:ext>
            </a:extLst>
          </p:cNvPr>
          <p:cNvSpPr txBox="1"/>
          <p:nvPr/>
        </p:nvSpPr>
        <p:spPr>
          <a:xfrm>
            <a:off x="200491" y="747880"/>
            <a:ext cx="3423024" cy="369332"/>
          </a:xfrm>
          <a:prstGeom prst="rect">
            <a:avLst/>
          </a:prstGeom>
          <a:noFill/>
        </p:spPr>
        <p:txBody>
          <a:bodyPr wrap="square" rtlCol="0">
            <a:spAutoFit/>
          </a:bodyPr>
          <a:lstStyle/>
          <a:p>
            <a:pPr algn="ctr"/>
            <a:r>
              <a:rPr lang="en-IN" b="1" dirty="0">
                <a:latin typeface="Aptos Display" panose="020B0004020202020204" pitchFamily="34" charset="0"/>
              </a:rPr>
              <a:t>Patient Days</a:t>
            </a:r>
          </a:p>
        </p:txBody>
      </p:sp>
      <p:sp>
        <p:nvSpPr>
          <p:cNvPr id="8" name="TextBox 7">
            <a:extLst>
              <a:ext uri="{FF2B5EF4-FFF2-40B4-BE49-F238E27FC236}">
                <a16:creationId xmlns:a16="http://schemas.microsoft.com/office/drawing/2014/main" id="{AC5C2B45-7913-7FC3-F696-DC2D1303AFB7}"/>
              </a:ext>
            </a:extLst>
          </p:cNvPr>
          <p:cNvSpPr txBox="1"/>
          <p:nvPr/>
        </p:nvSpPr>
        <p:spPr>
          <a:xfrm>
            <a:off x="8568486" y="777873"/>
            <a:ext cx="3233221" cy="369332"/>
          </a:xfrm>
          <a:prstGeom prst="rect">
            <a:avLst/>
          </a:prstGeom>
          <a:noFill/>
        </p:spPr>
        <p:txBody>
          <a:bodyPr wrap="square" rtlCol="0">
            <a:spAutoFit/>
          </a:bodyPr>
          <a:lstStyle/>
          <a:p>
            <a:pPr algn="ctr"/>
            <a:r>
              <a:rPr lang="en-IN" b="1" dirty="0">
                <a:latin typeface="Aptos Display" panose="020B0004020202020204" pitchFamily="34" charset="0"/>
              </a:rPr>
              <a:t>Bad Debts and Charity</a:t>
            </a:r>
          </a:p>
        </p:txBody>
      </p:sp>
      <p:sp>
        <p:nvSpPr>
          <p:cNvPr id="11" name="TextBox 10">
            <a:extLst>
              <a:ext uri="{FF2B5EF4-FFF2-40B4-BE49-F238E27FC236}">
                <a16:creationId xmlns:a16="http://schemas.microsoft.com/office/drawing/2014/main" id="{63B53CBA-337E-FA39-284D-66735E8AD21F}"/>
              </a:ext>
            </a:extLst>
          </p:cNvPr>
          <p:cNvSpPr txBox="1"/>
          <p:nvPr/>
        </p:nvSpPr>
        <p:spPr>
          <a:xfrm>
            <a:off x="8568486" y="3739542"/>
            <a:ext cx="3353105" cy="369332"/>
          </a:xfrm>
          <a:prstGeom prst="rect">
            <a:avLst/>
          </a:prstGeom>
          <a:noFill/>
        </p:spPr>
        <p:txBody>
          <a:bodyPr wrap="square" rtlCol="0">
            <a:spAutoFit/>
          </a:bodyPr>
          <a:lstStyle/>
          <a:p>
            <a:pPr algn="ctr"/>
            <a:r>
              <a:rPr lang="en-IN" b="1" dirty="0">
                <a:latin typeface="Aptos Display" panose="020B0004020202020204" pitchFamily="34" charset="0"/>
              </a:rPr>
              <a:t>Discharges</a:t>
            </a:r>
          </a:p>
        </p:txBody>
      </p:sp>
      <p:sp>
        <p:nvSpPr>
          <p:cNvPr id="14" name="TextBox 13">
            <a:extLst>
              <a:ext uri="{FF2B5EF4-FFF2-40B4-BE49-F238E27FC236}">
                <a16:creationId xmlns:a16="http://schemas.microsoft.com/office/drawing/2014/main" id="{01E45A1A-296C-9E9D-7170-6E73E44CF2A6}"/>
              </a:ext>
            </a:extLst>
          </p:cNvPr>
          <p:cNvSpPr txBox="1"/>
          <p:nvPr/>
        </p:nvSpPr>
        <p:spPr>
          <a:xfrm>
            <a:off x="200491" y="3739542"/>
            <a:ext cx="3552490" cy="369332"/>
          </a:xfrm>
          <a:prstGeom prst="rect">
            <a:avLst/>
          </a:prstGeom>
          <a:noFill/>
        </p:spPr>
        <p:txBody>
          <a:bodyPr wrap="square" rtlCol="0">
            <a:spAutoFit/>
          </a:bodyPr>
          <a:lstStyle/>
          <a:p>
            <a:pPr algn="ctr"/>
            <a:r>
              <a:rPr lang="en-IN" b="1" dirty="0">
                <a:latin typeface="Aptos Display" panose="020B0004020202020204" pitchFamily="34" charset="0"/>
              </a:rPr>
              <a:t>Net Patient Revenue</a:t>
            </a:r>
          </a:p>
        </p:txBody>
      </p:sp>
      <p:sp>
        <p:nvSpPr>
          <p:cNvPr id="17" name="TextBox 16">
            <a:extLst>
              <a:ext uri="{FF2B5EF4-FFF2-40B4-BE49-F238E27FC236}">
                <a16:creationId xmlns:a16="http://schemas.microsoft.com/office/drawing/2014/main" id="{91EF25C5-0638-DB52-A604-C81649883FEA}"/>
              </a:ext>
            </a:extLst>
          </p:cNvPr>
          <p:cNvSpPr txBox="1"/>
          <p:nvPr/>
        </p:nvSpPr>
        <p:spPr>
          <a:xfrm>
            <a:off x="4688074" y="2224664"/>
            <a:ext cx="2815851" cy="369332"/>
          </a:xfrm>
          <a:prstGeom prst="rect">
            <a:avLst/>
          </a:prstGeom>
          <a:noFill/>
        </p:spPr>
        <p:txBody>
          <a:bodyPr wrap="square" rtlCol="0">
            <a:spAutoFit/>
          </a:bodyPr>
          <a:lstStyle/>
          <a:p>
            <a:pPr algn="ctr"/>
            <a:r>
              <a:rPr lang="en-IN" b="1" dirty="0">
                <a:latin typeface="Aptos Display" panose="020B0004020202020204" pitchFamily="34" charset="0"/>
              </a:rPr>
              <a:t>Financial Margins</a:t>
            </a:r>
          </a:p>
        </p:txBody>
      </p:sp>
      <p:pic>
        <p:nvPicPr>
          <p:cNvPr id="4" name="Picture 3">
            <a:extLst>
              <a:ext uri="{FF2B5EF4-FFF2-40B4-BE49-F238E27FC236}">
                <a16:creationId xmlns:a16="http://schemas.microsoft.com/office/drawing/2014/main" id="{3D67ACF4-4DD9-BB82-6595-DCA4370425BE}"/>
              </a:ext>
            </a:extLst>
          </p:cNvPr>
          <p:cNvPicPr>
            <a:picLocks noChangeAspect="1"/>
          </p:cNvPicPr>
          <p:nvPr/>
        </p:nvPicPr>
        <p:blipFill>
          <a:blip r:embed="rId2"/>
          <a:stretch>
            <a:fillRect/>
          </a:stretch>
        </p:blipFill>
        <p:spPr>
          <a:xfrm>
            <a:off x="8030257" y="4206725"/>
            <a:ext cx="3923603" cy="245111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270E4ED9-1FEB-2ACC-30FF-B02DE7DA2764}"/>
              </a:ext>
            </a:extLst>
          </p:cNvPr>
          <p:cNvPicPr>
            <a:picLocks noChangeAspect="1"/>
          </p:cNvPicPr>
          <p:nvPr/>
        </p:nvPicPr>
        <p:blipFill>
          <a:blip r:embed="rId3"/>
          <a:stretch>
            <a:fillRect/>
          </a:stretch>
        </p:blipFill>
        <p:spPr>
          <a:xfrm>
            <a:off x="8030257" y="1227489"/>
            <a:ext cx="3892307" cy="245111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 name="Picture 9">
            <a:extLst>
              <a:ext uri="{FF2B5EF4-FFF2-40B4-BE49-F238E27FC236}">
                <a16:creationId xmlns:a16="http://schemas.microsoft.com/office/drawing/2014/main" id="{8E05078A-B1D5-0495-3428-7B02BFA3C139}"/>
              </a:ext>
            </a:extLst>
          </p:cNvPr>
          <p:cNvPicPr>
            <a:picLocks noChangeAspect="1"/>
          </p:cNvPicPr>
          <p:nvPr/>
        </p:nvPicPr>
        <p:blipFill>
          <a:blip r:embed="rId4"/>
          <a:stretch>
            <a:fillRect/>
          </a:stretch>
        </p:blipFill>
        <p:spPr>
          <a:xfrm>
            <a:off x="4193493" y="2753186"/>
            <a:ext cx="3552490" cy="266518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12">
            <a:extLst>
              <a:ext uri="{FF2B5EF4-FFF2-40B4-BE49-F238E27FC236}">
                <a16:creationId xmlns:a16="http://schemas.microsoft.com/office/drawing/2014/main" id="{2A233FA5-7790-C837-C120-C1391BAE9FE3}"/>
              </a:ext>
            </a:extLst>
          </p:cNvPr>
          <p:cNvPicPr>
            <a:picLocks noChangeAspect="1"/>
          </p:cNvPicPr>
          <p:nvPr/>
        </p:nvPicPr>
        <p:blipFill>
          <a:blip r:embed="rId5"/>
          <a:stretch>
            <a:fillRect/>
          </a:stretch>
        </p:blipFill>
        <p:spPr>
          <a:xfrm>
            <a:off x="200491" y="4192814"/>
            <a:ext cx="3708728" cy="245111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 name="Picture 15">
            <a:extLst>
              <a:ext uri="{FF2B5EF4-FFF2-40B4-BE49-F238E27FC236}">
                <a16:creationId xmlns:a16="http://schemas.microsoft.com/office/drawing/2014/main" id="{7CED98C1-35AD-5B39-7DC6-6F61852FAD45}"/>
              </a:ext>
            </a:extLst>
          </p:cNvPr>
          <p:cNvPicPr>
            <a:picLocks noChangeAspect="1"/>
          </p:cNvPicPr>
          <p:nvPr/>
        </p:nvPicPr>
        <p:blipFill>
          <a:blip r:embed="rId6"/>
          <a:stretch>
            <a:fillRect/>
          </a:stretch>
        </p:blipFill>
        <p:spPr>
          <a:xfrm>
            <a:off x="200491" y="1227489"/>
            <a:ext cx="3708728" cy="24017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136620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1"/>
          <p:cNvSpPr/>
          <p:nvPr/>
        </p:nvSpPr>
        <p:spPr>
          <a:xfrm>
            <a:off x="885531" y="134640"/>
            <a:ext cx="10420940" cy="1157288"/>
          </a:xfrm>
          <a:prstGeom prst="rect">
            <a:avLst/>
          </a:prstGeom>
          <a:noFill/>
          <a:ln/>
        </p:spPr>
        <p:txBody>
          <a:bodyPr wrap="square" rtlCol="0" anchor="t"/>
          <a:lstStyle/>
          <a:p>
            <a:pPr>
              <a:lnSpc>
                <a:spcPts val="4556"/>
              </a:lnSpc>
            </a:pPr>
            <a:r>
              <a:rPr lang="en-US" sz="2800" b="1" dirty="0">
                <a:solidFill>
                  <a:srgbClr val="312F2B"/>
                </a:solidFill>
                <a:latin typeface="Aptos Display" panose="020B0004020202020204" pitchFamily="34" charset="0"/>
                <a:ea typeface="Gelasio" pitchFamily="34" charset="-122"/>
                <a:cs typeface="Gelasio" pitchFamily="34" charset="-120"/>
              </a:rPr>
              <a:t>Examination for affordability of healthcare facility construction</a:t>
            </a:r>
          </a:p>
          <a:p>
            <a:pPr>
              <a:lnSpc>
                <a:spcPts val="4556"/>
              </a:lnSpc>
            </a:pPr>
            <a:r>
              <a:rPr lang="en-US" sz="2800" b="1" dirty="0">
                <a:solidFill>
                  <a:srgbClr val="312F2B"/>
                </a:solidFill>
                <a:latin typeface="Aptos Display" panose="020B0004020202020204" pitchFamily="34" charset="0"/>
                <a:ea typeface="Gelasio" pitchFamily="34" charset="-122"/>
                <a:cs typeface="Gelasio" pitchFamily="34" charset="-120"/>
              </a:rPr>
              <a:t>and expansion projects</a:t>
            </a:r>
            <a:endParaRPr lang="en-US" sz="2800" b="1" dirty="0">
              <a:latin typeface="Aptos Display" panose="020B0004020202020204" pitchFamily="34" charset="0"/>
            </a:endParaRPr>
          </a:p>
        </p:txBody>
      </p:sp>
      <p:pic>
        <p:nvPicPr>
          <p:cNvPr id="5" name="Image 1" descr="preencoded.png"/>
          <p:cNvPicPr>
            <a:picLocks noChangeAspect="1"/>
          </p:cNvPicPr>
          <p:nvPr/>
        </p:nvPicPr>
        <p:blipFill>
          <a:blip r:embed="rId3"/>
          <a:stretch>
            <a:fillRect/>
          </a:stretch>
        </p:blipFill>
        <p:spPr>
          <a:xfrm>
            <a:off x="885530" y="1607025"/>
            <a:ext cx="2746573" cy="1697434"/>
          </a:xfrm>
          <a:prstGeom prst="rect">
            <a:avLst/>
          </a:prstGeom>
        </p:spPr>
      </p:pic>
      <p:grpSp>
        <p:nvGrpSpPr>
          <p:cNvPr id="14" name="Group 13">
            <a:extLst>
              <a:ext uri="{FF2B5EF4-FFF2-40B4-BE49-F238E27FC236}">
                <a16:creationId xmlns:a16="http://schemas.microsoft.com/office/drawing/2014/main" id="{4239E523-8F14-0E5B-97D3-914044CB329A}"/>
              </a:ext>
            </a:extLst>
          </p:cNvPr>
          <p:cNvGrpSpPr/>
          <p:nvPr/>
        </p:nvGrpSpPr>
        <p:grpSpPr>
          <a:xfrm>
            <a:off x="674389" y="3360769"/>
            <a:ext cx="3168854" cy="3158400"/>
            <a:chOff x="273782" y="3351016"/>
            <a:chExt cx="3168854" cy="3158400"/>
          </a:xfrm>
        </p:grpSpPr>
        <p:sp>
          <p:nvSpPr>
            <p:cNvPr id="6" name="Text 2"/>
            <p:cNvSpPr/>
            <p:nvPr/>
          </p:nvSpPr>
          <p:spPr>
            <a:xfrm>
              <a:off x="376145" y="3351016"/>
              <a:ext cx="2746573" cy="578644"/>
            </a:xfrm>
            <a:prstGeom prst="rect">
              <a:avLst/>
            </a:prstGeom>
            <a:noFill/>
            <a:ln/>
          </p:spPr>
          <p:txBody>
            <a:bodyPr wrap="square" rtlCol="0" anchor="t"/>
            <a:lstStyle/>
            <a:p>
              <a:pPr>
                <a:lnSpc>
                  <a:spcPts val="2278"/>
                </a:lnSpc>
              </a:pPr>
              <a:r>
                <a:rPr lang="en-US" sz="1822" b="1" dirty="0">
                  <a:solidFill>
                    <a:srgbClr val="312F2B"/>
                  </a:solidFill>
                  <a:latin typeface="Aptos Display" panose="020B0004020202020204" pitchFamily="34" charset="0"/>
                  <a:ea typeface="Gelasio" pitchFamily="34" charset="-122"/>
                  <a:cs typeface="Gelasio" pitchFamily="34" charset="-120"/>
                </a:rPr>
                <a:t>Analysis of Total Margin and operating Margin </a:t>
              </a:r>
              <a:endParaRPr lang="en-US" sz="1822" b="1" dirty="0">
                <a:latin typeface="Aptos Display" panose="020B0004020202020204" pitchFamily="34" charset="0"/>
              </a:endParaRPr>
            </a:p>
          </p:txBody>
        </p:sp>
        <p:sp>
          <p:nvSpPr>
            <p:cNvPr id="7" name="Text 3"/>
            <p:cNvSpPr/>
            <p:nvPr/>
          </p:nvSpPr>
          <p:spPr>
            <a:xfrm>
              <a:off x="273782" y="4046393"/>
              <a:ext cx="3168854" cy="2463023"/>
            </a:xfrm>
            <a:prstGeom prst="rect">
              <a:avLst/>
            </a:prstGeom>
            <a:noFill/>
            <a:ln/>
          </p:spPr>
          <p:txBody>
            <a:bodyPr wrap="square" rtlCol="0" anchor="t"/>
            <a:lstStyle/>
            <a:p>
              <a:pPr marL="285750" indent="-285750">
                <a:lnSpc>
                  <a:spcPts val="2332"/>
                </a:lnSpc>
                <a:buFont typeface="Arial" panose="020B0604020202020204" pitchFamily="34" charset="0"/>
                <a:buChar char="•"/>
              </a:pPr>
              <a:r>
                <a:rPr lang="en-US" sz="1500" dirty="0">
                  <a:solidFill>
                    <a:srgbClr val="0D0D0D"/>
                  </a:solidFill>
                  <a:latin typeface="Aptos Display" panose="020B0004020202020204" pitchFamily="34" charset="0"/>
                </a:rPr>
                <a:t>Operating margins fluctuated annually, with a significant surge in 2020. </a:t>
              </a:r>
            </a:p>
            <a:p>
              <a:pPr marL="285750" indent="-285750">
                <a:lnSpc>
                  <a:spcPts val="2332"/>
                </a:lnSpc>
                <a:buFont typeface="Arial" panose="020B0604020202020204" pitchFamily="34" charset="0"/>
                <a:buChar char="•"/>
              </a:pPr>
              <a:r>
                <a:rPr lang="en-US" sz="1500" dirty="0">
                  <a:solidFill>
                    <a:srgbClr val="0D0D0D"/>
                  </a:solidFill>
                  <a:latin typeface="Aptos Display" panose="020B0004020202020204" pitchFamily="34" charset="0"/>
                </a:rPr>
                <a:t>City/County and Non-Profit sectors maintained positive trends, while District and Investor sectors showed varied performances over the years.</a:t>
              </a:r>
              <a:endParaRPr lang="en-US" sz="1500" dirty="0">
                <a:latin typeface="Aptos Display" panose="020B0004020202020204" pitchFamily="34" charset="0"/>
              </a:endParaRPr>
            </a:p>
          </p:txBody>
        </p:sp>
      </p:grpSp>
      <p:pic>
        <p:nvPicPr>
          <p:cNvPr id="8" name="Image 2" descr="preencoded.png"/>
          <p:cNvPicPr>
            <a:picLocks noChangeAspect="1"/>
          </p:cNvPicPr>
          <p:nvPr/>
        </p:nvPicPr>
        <p:blipFill>
          <a:blip r:embed="rId4"/>
          <a:stretch>
            <a:fillRect/>
          </a:stretch>
        </p:blipFill>
        <p:spPr>
          <a:xfrm>
            <a:off x="4722664" y="1607025"/>
            <a:ext cx="2746673" cy="1697533"/>
          </a:xfrm>
          <a:prstGeom prst="rect">
            <a:avLst/>
          </a:prstGeom>
        </p:spPr>
      </p:pic>
      <p:grpSp>
        <p:nvGrpSpPr>
          <p:cNvPr id="15" name="Group 14">
            <a:extLst>
              <a:ext uri="{FF2B5EF4-FFF2-40B4-BE49-F238E27FC236}">
                <a16:creationId xmlns:a16="http://schemas.microsoft.com/office/drawing/2014/main" id="{DF65B55D-DFCE-7F96-E743-713AA2E9A1F9}"/>
              </a:ext>
            </a:extLst>
          </p:cNvPr>
          <p:cNvGrpSpPr/>
          <p:nvPr/>
        </p:nvGrpSpPr>
        <p:grpSpPr>
          <a:xfrm>
            <a:off x="4623058" y="3382987"/>
            <a:ext cx="2945781" cy="3269302"/>
            <a:chOff x="3623260" y="3386738"/>
            <a:chExt cx="2945781" cy="3269302"/>
          </a:xfrm>
        </p:grpSpPr>
        <p:sp>
          <p:nvSpPr>
            <p:cNvPr id="9" name="Text 4"/>
            <p:cNvSpPr/>
            <p:nvPr/>
          </p:nvSpPr>
          <p:spPr>
            <a:xfrm>
              <a:off x="3623260" y="3386738"/>
              <a:ext cx="2945781" cy="592335"/>
            </a:xfrm>
            <a:prstGeom prst="rect">
              <a:avLst/>
            </a:prstGeom>
            <a:noFill/>
            <a:ln/>
          </p:spPr>
          <p:txBody>
            <a:bodyPr wrap="none" rtlCol="0" anchor="t"/>
            <a:lstStyle/>
            <a:p>
              <a:pPr>
                <a:lnSpc>
                  <a:spcPts val="2278"/>
                </a:lnSpc>
              </a:pPr>
              <a:r>
                <a:rPr lang="en-US" sz="1822" b="1" dirty="0">
                  <a:solidFill>
                    <a:srgbClr val="312F2B"/>
                  </a:solidFill>
                  <a:latin typeface="Aptos Display" panose="020B0004020202020204" pitchFamily="34" charset="0"/>
                  <a:ea typeface="Gelasio" pitchFamily="34" charset="-122"/>
                  <a:cs typeface="Gelasio" pitchFamily="34" charset="-120"/>
                </a:rPr>
                <a:t>Analysis of Bad Debts </a:t>
              </a:r>
            </a:p>
            <a:p>
              <a:pPr>
                <a:lnSpc>
                  <a:spcPts val="2278"/>
                </a:lnSpc>
              </a:pPr>
              <a:r>
                <a:rPr lang="en-US" sz="1822" b="1" dirty="0">
                  <a:solidFill>
                    <a:srgbClr val="312F2B"/>
                  </a:solidFill>
                  <a:latin typeface="Aptos Display" panose="020B0004020202020204" pitchFamily="34" charset="0"/>
                  <a:ea typeface="Gelasio" pitchFamily="34" charset="-122"/>
                  <a:cs typeface="Gelasio" pitchFamily="34" charset="-120"/>
                </a:rPr>
                <a:t>and Charity over year</a:t>
              </a:r>
              <a:endParaRPr lang="en-US" sz="1822" b="1" dirty="0">
                <a:latin typeface="Aptos Display" panose="020B0004020202020204" pitchFamily="34" charset="0"/>
              </a:endParaRPr>
            </a:p>
          </p:txBody>
        </p:sp>
        <p:sp>
          <p:nvSpPr>
            <p:cNvPr id="10" name="Text 5"/>
            <p:cNvSpPr/>
            <p:nvPr/>
          </p:nvSpPr>
          <p:spPr>
            <a:xfrm>
              <a:off x="3623260" y="4046393"/>
              <a:ext cx="2945781" cy="2609647"/>
            </a:xfrm>
            <a:prstGeom prst="rect">
              <a:avLst/>
            </a:prstGeom>
            <a:noFill/>
            <a:ln/>
          </p:spPr>
          <p:txBody>
            <a:bodyPr wrap="square" rtlCol="0" anchor="t"/>
            <a:lstStyle/>
            <a:p>
              <a:pPr marL="324000" indent="-238115">
                <a:lnSpc>
                  <a:spcPts val="2332"/>
                </a:lnSpc>
                <a:buFont typeface="Arial" panose="020B0604020202020204" pitchFamily="34" charset="0"/>
                <a:buChar char="•"/>
              </a:pPr>
              <a:r>
                <a:rPr lang="en-US" sz="1500" dirty="0">
                  <a:latin typeface="Aptos Display" panose="020B0004020202020204" pitchFamily="34" charset="0"/>
                </a:rPr>
                <a:t>Steady decline from 2016 to 2020, indicating improved financial management or policy changes.</a:t>
              </a:r>
            </a:p>
            <a:p>
              <a:pPr marL="324000" indent="-238115">
                <a:lnSpc>
                  <a:spcPts val="2332"/>
                </a:lnSpc>
                <a:buFont typeface="Arial" panose="020B0604020202020204" pitchFamily="34" charset="0"/>
                <a:buChar char="•"/>
              </a:pPr>
              <a:r>
                <a:rPr lang="en-US" sz="1500" dirty="0">
                  <a:latin typeface="Aptos Display" panose="020B0004020202020204" pitchFamily="34" charset="0"/>
                </a:rPr>
                <a:t>Non-profit organizations consistently carry the highest bad debt, warranting further investigation into its implications</a:t>
              </a:r>
              <a:r>
                <a:rPr lang="en-US" sz="1500" dirty="0">
                  <a:solidFill>
                    <a:srgbClr val="0D0D0D"/>
                  </a:solidFill>
                  <a:latin typeface="Aptos Display" panose="020B0004020202020204" pitchFamily="34" charset="0"/>
                </a:rPr>
                <a:t>.</a:t>
              </a:r>
            </a:p>
          </p:txBody>
        </p:sp>
      </p:grpSp>
      <p:pic>
        <p:nvPicPr>
          <p:cNvPr id="11" name="Image 3" descr="preencoded.png"/>
          <p:cNvPicPr>
            <a:picLocks noChangeAspect="1"/>
          </p:cNvPicPr>
          <p:nvPr/>
        </p:nvPicPr>
        <p:blipFill>
          <a:blip r:embed="rId5"/>
          <a:stretch>
            <a:fillRect/>
          </a:stretch>
        </p:blipFill>
        <p:spPr>
          <a:xfrm>
            <a:off x="8559897" y="1607025"/>
            <a:ext cx="2746573" cy="1697533"/>
          </a:xfrm>
          <a:prstGeom prst="rect">
            <a:avLst/>
          </a:prstGeom>
        </p:spPr>
      </p:pic>
      <p:grpSp>
        <p:nvGrpSpPr>
          <p:cNvPr id="16" name="Group 15">
            <a:extLst>
              <a:ext uri="{FF2B5EF4-FFF2-40B4-BE49-F238E27FC236}">
                <a16:creationId xmlns:a16="http://schemas.microsoft.com/office/drawing/2014/main" id="{C477BFC6-3AEF-72F7-246B-8A9414E2A82B}"/>
              </a:ext>
            </a:extLst>
          </p:cNvPr>
          <p:cNvGrpSpPr/>
          <p:nvPr/>
        </p:nvGrpSpPr>
        <p:grpSpPr>
          <a:xfrm>
            <a:off x="8559897" y="3382987"/>
            <a:ext cx="3264807" cy="3277829"/>
            <a:chOff x="6927494" y="3382987"/>
            <a:chExt cx="3264807" cy="3277829"/>
          </a:xfrm>
        </p:grpSpPr>
        <p:sp>
          <p:nvSpPr>
            <p:cNvPr id="12" name="Text 6"/>
            <p:cNvSpPr/>
            <p:nvPr/>
          </p:nvSpPr>
          <p:spPr>
            <a:xfrm>
              <a:off x="6927494" y="3382987"/>
              <a:ext cx="2746673" cy="578644"/>
            </a:xfrm>
            <a:prstGeom prst="rect">
              <a:avLst/>
            </a:prstGeom>
            <a:noFill/>
            <a:ln/>
          </p:spPr>
          <p:txBody>
            <a:bodyPr wrap="square" rtlCol="0" anchor="t"/>
            <a:lstStyle/>
            <a:p>
              <a:pPr>
                <a:lnSpc>
                  <a:spcPts val="2278"/>
                </a:lnSpc>
              </a:pPr>
              <a:r>
                <a:rPr lang="en-US" sz="1822" b="1" dirty="0">
                  <a:solidFill>
                    <a:srgbClr val="312F2B"/>
                  </a:solidFill>
                  <a:latin typeface="Aptos Display" panose="020B0004020202020204" pitchFamily="34" charset="0"/>
                  <a:ea typeface="Gelasio" pitchFamily="34" charset="-122"/>
                  <a:cs typeface="Gelasio" pitchFamily="34" charset="-120"/>
                </a:rPr>
                <a:t>Futuristic Healthcare Center</a:t>
              </a:r>
              <a:endParaRPr lang="en-US" sz="1822" b="1" dirty="0">
                <a:latin typeface="Aptos Display" panose="020B0004020202020204" pitchFamily="34" charset="0"/>
              </a:endParaRPr>
            </a:p>
          </p:txBody>
        </p:sp>
        <p:sp>
          <p:nvSpPr>
            <p:cNvPr id="13" name="Text 7"/>
            <p:cNvSpPr/>
            <p:nvPr/>
          </p:nvSpPr>
          <p:spPr>
            <a:xfrm>
              <a:off x="6927494" y="4051169"/>
              <a:ext cx="3264807" cy="2609647"/>
            </a:xfrm>
            <a:prstGeom prst="rect">
              <a:avLst/>
            </a:prstGeom>
            <a:noFill/>
            <a:ln/>
          </p:spPr>
          <p:txBody>
            <a:bodyPr wrap="square" rtlCol="0" anchor="t"/>
            <a:lstStyle/>
            <a:p>
              <a:pPr marL="285750" indent="-285750">
                <a:lnSpc>
                  <a:spcPts val="2332"/>
                </a:lnSpc>
                <a:buFont typeface="Arial" panose="020B0604020202020204" pitchFamily="34" charset="0"/>
                <a:buChar char="•"/>
              </a:pPr>
              <a:r>
                <a:rPr lang="en-US" sz="1500" b="1" dirty="0">
                  <a:solidFill>
                    <a:srgbClr val="0D0D0D"/>
                  </a:solidFill>
                  <a:latin typeface="Aptos Display" panose="020B0004020202020204" pitchFamily="34" charset="0"/>
                </a:rPr>
                <a:t>I</a:t>
              </a:r>
              <a:r>
                <a:rPr lang="en-US" sz="1500" dirty="0">
                  <a:solidFill>
                    <a:srgbClr val="0D0D0D"/>
                  </a:solidFill>
                  <a:latin typeface="Aptos Display" panose="020B0004020202020204" pitchFamily="34" charset="0"/>
                </a:rPr>
                <a:t>nvestors have notably higher bad debt and lower operating margin over year, signaling a need for improved debt recovery strategies. </a:t>
              </a:r>
            </a:p>
            <a:p>
              <a:pPr marL="285750" indent="-285750">
                <a:lnSpc>
                  <a:spcPts val="2332"/>
                </a:lnSpc>
                <a:buFont typeface="Arial" panose="020B0604020202020204" pitchFamily="34" charset="0"/>
                <a:buChar char="•"/>
              </a:pPr>
              <a:r>
                <a:rPr lang="en-US" sz="1500" dirty="0">
                  <a:solidFill>
                    <a:srgbClr val="0D0D0D"/>
                  </a:solidFill>
                  <a:latin typeface="Aptos Display" panose="020B0004020202020204" pitchFamily="34" charset="0"/>
                </a:rPr>
                <a:t>Leading to </a:t>
              </a:r>
              <a:r>
                <a:rPr lang="en-US" sz="1458" dirty="0">
                  <a:solidFill>
                    <a:srgbClr val="272525"/>
                  </a:solidFill>
                  <a:latin typeface="Aptos Display" panose="020B0004020202020204" pitchFamily="34" charset="0"/>
                  <a:ea typeface="Lato" pitchFamily="34" charset="-122"/>
                  <a:cs typeface="Lato" pitchFamily="34" charset="-120"/>
                </a:rPr>
                <a:t>Utilization of cutting-edge technology for future healthcare demands.</a:t>
              </a:r>
              <a:endParaRPr lang="en-US" sz="1458" dirty="0">
                <a:latin typeface="Aptos Display" panose="020B0004020202020204" pitchFamily="34" charset="0"/>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654</TotalTime>
  <Words>613</Words>
  <Application>Microsoft Office PowerPoint</Application>
  <PresentationFormat>Widescreen</PresentationFormat>
  <Paragraphs>95</Paragraphs>
  <Slides>13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Aptos Display</vt:lpstr>
      <vt:lpstr>Arial</vt:lpstr>
      <vt:lpstr>Arial Rounded MT Bold</vt:lpstr>
      <vt:lpstr>Calibri</vt:lpstr>
      <vt:lpstr>Calibri Light</vt:lpstr>
      <vt:lpstr>Comic Sans MS</vt:lpstr>
      <vt:lpstr>Gelasio</vt:lpstr>
      <vt:lpstr>Wingdings</vt:lpstr>
      <vt:lpstr>office theme</vt:lpstr>
      <vt:lpstr>PowerPoint Presentation</vt:lpstr>
      <vt:lpstr>PowerPoint Presentation</vt:lpstr>
      <vt:lpstr>PowerPoint Presentation</vt:lpstr>
      <vt:lpstr>Objectives of Healthcare 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Manasi More</cp:lastModifiedBy>
  <cp:revision>442</cp:revision>
  <dcterms:created xsi:type="dcterms:W3CDTF">2023-09-23T05:28:34Z</dcterms:created>
  <dcterms:modified xsi:type="dcterms:W3CDTF">2024-03-09T06:42:47Z</dcterms:modified>
</cp:coreProperties>
</file>